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 id="274" r:id="rId14"/>
    <p:sldId id="268" r:id="rId15"/>
    <p:sldId id="273" r:id="rId16"/>
    <p:sldId id="269" r:id="rId17"/>
    <p:sldId id="270" r:id="rId18"/>
    <p:sldId id="271" r:id="rId19"/>
    <p:sldId id="272" r:id="rId20"/>
  </p:sldIdLst>
  <p:sldSz cx="18288000" cy="10287000"/>
  <p:notesSz cx="6858000" cy="9144000"/>
  <p:embeddedFontLst>
    <p:embeddedFont>
      <p:font typeface="Alegreya" panose="020B0604020202020204" charset="0"/>
      <p:regular r:id="rId22"/>
    </p:embeddedFont>
    <p:embeddedFont>
      <p:font typeface="Be Vietnam Ultra-Bold" panose="020B0604020202020204" charset="0"/>
      <p:regular r:id="rId23"/>
    </p:embeddedFont>
    <p:embeddedFont>
      <p:font typeface="Cabin" panose="020B0604020202020204" charset="0"/>
      <p:regular r:id="rId24"/>
    </p:embeddedFont>
    <p:embeddedFont>
      <p:font typeface="Cabin Bold" panose="020B0604020202020204" charset="0"/>
      <p:regular r:id="rId25"/>
    </p:embeddedFont>
    <p:embeddedFont>
      <p:font typeface="Calibri" panose="020F0502020204030204" pitchFamily="34" charset="0"/>
      <p:regular r:id="rId26"/>
      <p:bold r:id="rId27"/>
      <p:italic r:id="rId28"/>
      <p:boldItalic r:id="rId29"/>
    </p:embeddedFont>
    <p:embeddedFont>
      <p:font typeface="Faustina" panose="020B0604020202020204" charset="0"/>
      <p:regular r:id="rId30"/>
    </p:embeddedFont>
    <p:embeddedFont>
      <p:font typeface="IBM Plex Sans" panose="020B0503050203000203" pitchFamily="34" charset="0"/>
      <p:regular r:id="rId31"/>
      <p:bold r:id="rId32"/>
      <p:italic r:id="rId33"/>
      <p:boldItalic r:id="rId34"/>
    </p:embeddedFont>
    <p:embeddedFont>
      <p:font typeface="IBM Plex Sans Bold" panose="020B0803050203000203" charset="0"/>
      <p:regular r:id="rId35"/>
    </p:embeddedFont>
    <p:embeddedFont>
      <p:font typeface="IBM Plex Sans Bold Italics"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559"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015C1-DD7D-4259-A742-30DF6C143D5F}"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43F90-36C2-4F4A-AD82-1987FD8C51BA}" type="slidenum">
              <a:rPr lang="en-US" smtClean="0"/>
              <a:t>‹#›</a:t>
            </a:fld>
            <a:endParaRPr lang="en-US"/>
          </a:p>
        </p:txBody>
      </p:sp>
    </p:spTree>
    <p:extLst>
      <p:ext uri="{BB962C8B-B14F-4D97-AF65-F5344CB8AC3E}">
        <p14:creationId xmlns:p14="http://schemas.microsoft.com/office/powerpoint/2010/main" val="220774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743F90-36C2-4F4A-AD82-1987FD8C51BA}" type="slidenum">
              <a:rPr lang="en-US" smtClean="0"/>
              <a:t>3</a:t>
            </a:fld>
            <a:endParaRPr lang="en-US"/>
          </a:p>
        </p:txBody>
      </p:sp>
    </p:spTree>
    <p:extLst>
      <p:ext uri="{BB962C8B-B14F-4D97-AF65-F5344CB8AC3E}">
        <p14:creationId xmlns:p14="http://schemas.microsoft.com/office/powerpoint/2010/main" val="402780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jpeg"/><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03B"/>
        </a:solidFill>
        <a:effectLst/>
      </p:bgPr>
    </p:bg>
    <p:spTree>
      <p:nvGrpSpPr>
        <p:cNvPr id="1" name=""/>
        <p:cNvGrpSpPr/>
        <p:nvPr/>
      </p:nvGrpSpPr>
      <p:grpSpPr>
        <a:xfrm>
          <a:off x="0" y="0"/>
          <a:ext cx="0" cy="0"/>
          <a:chOff x="0" y="0"/>
          <a:chExt cx="0" cy="0"/>
        </a:xfrm>
      </p:grpSpPr>
      <p:sp>
        <p:nvSpPr>
          <p:cNvPr id="2" name="Freeform 2"/>
          <p:cNvSpPr/>
          <p:nvPr/>
        </p:nvSpPr>
        <p:spPr>
          <a:xfrm>
            <a:off x="1028700" y="7088967"/>
            <a:ext cx="473309" cy="2169333"/>
          </a:xfrm>
          <a:custGeom>
            <a:avLst/>
            <a:gdLst/>
            <a:ahLst/>
            <a:cxnLst/>
            <a:rect l="l" t="t" r="r" b="b"/>
            <a:pathLst>
              <a:path w="473309" h="2169333">
                <a:moveTo>
                  <a:pt x="0" y="0"/>
                </a:moveTo>
                <a:lnTo>
                  <a:pt x="473309" y="0"/>
                </a:lnTo>
                <a:lnTo>
                  <a:pt x="473309" y="2169333"/>
                </a:lnTo>
                <a:lnTo>
                  <a:pt x="0" y="21693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27718" y="7096322"/>
            <a:ext cx="1909696" cy="1928986"/>
          </a:xfrm>
          <a:custGeom>
            <a:avLst/>
            <a:gdLst/>
            <a:ahLst/>
            <a:cxnLst/>
            <a:rect l="l" t="t" r="r" b="b"/>
            <a:pathLst>
              <a:path w="1909696" h="1928986">
                <a:moveTo>
                  <a:pt x="0" y="0"/>
                </a:moveTo>
                <a:lnTo>
                  <a:pt x="1909696" y="0"/>
                </a:lnTo>
                <a:lnTo>
                  <a:pt x="1909696" y="1928986"/>
                </a:lnTo>
                <a:lnTo>
                  <a:pt x="0" y="1928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4080611" y="613454"/>
            <a:ext cx="2072380" cy="2918846"/>
          </a:xfrm>
          <a:custGeom>
            <a:avLst/>
            <a:gdLst/>
            <a:ahLst/>
            <a:cxnLst/>
            <a:rect l="l" t="t" r="r" b="b"/>
            <a:pathLst>
              <a:path w="2072380" h="2918846">
                <a:moveTo>
                  <a:pt x="0" y="0"/>
                </a:moveTo>
                <a:lnTo>
                  <a:pt x="2072381" y="0"/>
                </a:lnTo>
                <a:lnTo>
                  <a:pt x="2072381" y="2918845"/>
                </a:lnTo>
                <a:lnTo>
                  <a:pt x="0" y="2918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3549424" y="5143500"/>
            <a:ext cx="3134756" cy="3688500"/>
          </a:xfrm>
          <a:custGeom>
            <a:avLst/>
            <a:gdLst/>
            <a:ahLst/>
            <a:cxnLst/>
            <a:rect l="l" t="t" r="r" b="b"/>
            <a:pathLst>
              <a:path w="3134756" h="3688500">
                <a:moveTo>
                  <a:pt x="0" y="0"/>
                </a:moveTo>
                <a:lnTo>
                  <a:pt x="3134755" y="0"/>
                </a:lnTo>
                <a:lnTo>
                  <a:pt x="3134755" y="3688500"/>
                </a:lnTo>
                <a:lnTo>
                  <a:pt x="0" y="3688500"/>
                </a:lnTo>
                <a:lnTo>
                  <a:pt x="0" y="0"/>
                </a:lnTo>
                <a:close/>
              </a:path>
            </a:pathLst>
          </a:custGeom>
          <a:blipFill>
            <a:blip r:embed="rId8"/>
            <a:stretch>
              <a:fillRect/>
            </a:stretch>
          </a:blipFill>
        </p:spPr>
        <p:txBody>
          <a:bodyPr/>
          <a:lstStyle/>
          <a:p>
            <a:endParaRPr lang="en-US"/>
          </a:p>
        </p:txBody>
      </p:sp>
      <p:sp>
        <p:nvSpPr>
          <p:cNvPr id="6" name="Freeform 6"/>
          <p:cNvSpPr/>
          <p:nvPr/>
        </p:nvSpPr>
        <p:spPr>
          <a:xfrm>
            <a:off x="5574995" y="7173702"/>
            <a:ext cx="1851606" cy="1851606"/>
          </a:xfrm>
          <a:custGeom>
            <a:avLst/>
            <a:gdLst/>
            <a:ahLst/>
            <a:cxnLst/>
            <a:rect l="l" t="t" r="r" b="b"/>
            <a:pathLst>
              <a:path w="1851606" h="1851606">
                <a:moveTo>
                  <a:pt x="0" y="0"/>
                </a:moveTo>
                <a:lnTo>
                  <a:pt x="1851606" y="0"/>
                </a:lnTo>
                <a:lnTo>
                  <a:pt x="1851606" y="1851606"/>
                </a:lnTo>
                <a:lnTo>
                  <a:pt x="0" y="18516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0608742" y="6771624"/>
            <a:ext cx="2369182" cy="2253684"/>
          </a:xfrm>
          <a:custGeom>
            <a:avLst/>
            <a:gdLst/>
            <a:ahLst/>
            <a:cxnLst/>
            <a:rect l="l" t="t" r="r" b="b"/>
            <a:pathLst>
              <a:path w="2369182" h="2253684">
                <a:moveTo>
                  <a:pt x="0" y="0"/>
                </a:moveTo>
                <a:lnTo>
                  <a:pt x="2369182" y="0"/>
                </a:lnTo>
                <a:lnTo>
                  <a:pt x="2369182" y="2253684"/>
                </a:lnTo>
                <a:lnTo>
                  <a:pt x="0" y="22536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TextBox 8"/>
          <p:cNvSpPr txBox="1"/>
          <p:nvPr/>
        </p:nvSpPr>
        <p:spPr>
          <a:xfrm>
            <a:off x="279203" y="53733"/>
            <a:ext cx="12266745" cy="6100860"/>
          </a:xfrm>
          <a:prstGeom prst="rect">
            <a:avLst/>
          </a:prstGeom>
        </p:spPr>
        <p:txBody>
          <a:bodyPr lIns="0" tIns="0" rIns="0" bIns="0" rtlCol="0" anchor="t">
            <a:spAutoFit/>
          </a:bodyPr>
          <a:lstStyle/>
          <a:p>
            <a:pPr>
              <a:lnSpc>
                <a:spcPts val="16308"/>
              </a:lnSpc>
            </a:pPr>
            <a:r>
              <a:rPr lang="en-US" sz="10872" dirty="0">
                <a:solidFill>
                  <a:srgbClr val="FFFFFF"/>
                </a:solidFill>
                <a:latin typeface="Faustina"/>
              </a:rPr>
              <a:t>TÌM HIỂU VÀ MÔ PHỎNG HỆ THỐNG VI BƠM ÁP ĐIỆN</a:t>
            </a:r>
          </a:p>
        </p:txBody>
      </p:sp>
      <p:sp>
        <p:nvSpPr>
          <p:cNvPr id="9" name="TextBox 9"/>
          <p:cNvSpPr txBox="1"/>
          <p:nvPr/>
        </p:nvSpPr>
        <p:spPr>
          <a:xfrm>
            <a:off x="17259300" y="8883422"/>
            <a:ext cx="213360" cy="481331"/>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IBM Plex Sans"/>
              </a:rPr>
              <a:t>1</a:t>
            </a:r>
          </a:p>
        </p:txBody>
      </p:sp>
      <p:sp>
        <p:nvSpPr>
          <p:cNvPr id="10" name="TextBox 10"/>
          <p:cNvSpPr txBox="1"/>
          <p:nvPr/>
        </p:nvSpPr>
        <p:spPr>
          <a:xfrm>
            <a:off x="7911520" y="7595677"/>
            <a:ext cx="2527879" cy="844552"/>
          </a:xfrm>
          <a:prstGeom prst="rect">
            <a:avLst/>
          </a:prstGeom>
        </p:spPr>
        <p:txBody>
          <a:bodyPr wrap="square" lIns="0" tIns="0" rIns="0" bIns="0" rtlCol="0" anchor="t">
            <a:spAutoFit/>
          </a:bodyPr>
          <a:lstStyle/>
          <a:p>
            <a:pPr algn="ctr">
              <a:lnSpc>
                <a:spcPts val="6999"/>
              </a:lnSpc>
              <a:spcBef>
                <a:spcPct val="0"/>
              </a:spcBef>
            </a:pPr>
            <a:r>
              <a:rPr lang="en-US" sz="4999" dirty="0" err="1">
                <a:solidFill>
                  <a:srgbClr val="FFFFFF"/>
                </a:solidFill>
                <a:latin typeface="Cabin Bold"/>
              </a:rPr>
              <a:t>Nhóm</a:t>
            </a:r>
            <a:r>
              <a:rPr lang="en-US" sz="4999" dirty="0">
                <a:solidFill>
                  <a:srgbClr val="FFFFFF"/>
                </a:solidFill>
                <a:latin typeface="Cabin Bold"/>
              </a:rPr>
              <a:t> 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113023" y="4003406"/>
            <a:ext cx="1740144" cy="1140094"/>
          </a:xfrm>
          <a:custGeom>
            <a:avLst/>
            <a:gdLst/>
            <a:ahLst/>
            <a:cxnLst/>
            <a:rect l="l" t="t" r="r" b="b"/>
            <a:pathLst>
              <a:path w="1740144" h="1140094">
                <a:moveTo>
                  <a:pt x="0" y="0"/>
                </a:moveTo>
                <a:lnTo>
                  <a:pt x="1740144" y="0"/>
                </a:lnTo>
                <a:lnTo>
                  <a:pt x="1740144" y="1140094"/>
                </a:lnTo>
                <a:lnTo>
                  <a:pt x="0" y="1140094"/>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1840197" y="666951"/>
            <a:ext cx="8010305" cy="2233946"/>
            <a:chOff x="0" y="0"/>
            <a:chExt cx="10680407" cy="2978595"/>
          </a:xfrm>
        </p:grpSpPr>
        <p:sp>
          <p:nvSpPr>
            <p:cNvPr id="6" name="TextBox 6"/>
            <p:cNvSpPr txBox="1"/>
            <p:nvPr/>
          </p:nvSpPr>
          <p:spPr>
            <a:xfrm>
              <a:off x="0" y="0"/>
              <a:ext cx="10680407" cy="1402093"/>
            </a:xfrm>
            <a:prstGeom prst="rect">
              <a:avLst/>
            </a:prstGeom>
          </p:spPr>
          <p:txBody>
            <a:bodyPr lIns="0" tIns="0" rIns="0" bIns="0" rtlCol="0" anchor="t">
              <a:spAutoFit/>
            </a:bodyPr>
            <a:lstStyle/>
            <a:p>
              <a:pPr>
                <a:lnSpc>
                  <a:spcPts val="8238"/>
                </a:lnSpc>
              </a:pPr>
              <a:r>
                <a:rPr lang="en-US" sz="6865" dirty="0" err="1">
                  <a:solidFill>
                    <a:srgbClr val="01003B"/>
                  </a:solidFill>
                  <a:latin typeface="Cabin Bold"/>
                </a:rPr>
                <a:t>Tối</a:t>
              </a:r>
              <a:r>
                <a:rPr lang="en-US" sz="6865" dirty="0">
                  <a:solidFill>
                    <a:srgbClr val="01003B"/>
                  </a:solidFill>
                  <a:latin typeface="Cabin Bold"/>
                </a:rPr>
                <a:t> </a:t>
              </a:r>
              <a:r>
                <a:rPr lang="en-US" sz="6865" dirty="0" err="1">
                  <a:solidFill>
                    <a:srgbClr val="01003B"/>
                  </a:solidFill>
                  <a:latin typeface="Cabin Bold"/>
                </a:rPr>
                <a:t>ưu</a:t>
              </a:r>
              <a:r>
                <a:rPr lang="en-US" sz="6865" dirty="0">
                  <a:solidFill>
                    <a:srgbClr val="01003B"/>
                  </a:solidFill>
                  <a:latin typeface="Cabin Bold"/>
                </a:rPr>
                <a:t> </a:t>
              </a:r>
            </a:p>
          </p:txBody>
        </p:sp>
        <p:sp>
          <p:nvSpPr>
            <p:cNvPr id="7" name="TextBox 7"/>
            <p:cNvSpPr txBox="1"/>
            <p:nvPr/>
          </p:nvSpPr>
          <p:spPr>
            <a:xfrm>
              <a:off x="0" y="2269375"/>
              <a:ext cx="8731492" cy="709220"/>
            </a:xfrm>
            <a:prstGeom prst="rect">
              <a:avLst/>
            </a:prstGeom>
          </p:spPr>
          <p:txBody>
            <a:bodyPr lIns="0" tIns="0" rIns="0" bIns="0" rtlCol="0" anchor="t">
              <a:spAutoFit/>
            </a:bodyPr>
            <a:lstStyle/>
            <a:p>
              <a:pPr algn="l">
                <a:lnSpc>
                  <a:spcPts val="4544"/>
                </a:lnSpc>
              </a:pPr>
              <a:endParaRPr/>
            </a:p>
          </p:txBody>
        </p:sp>
      </p:grpSp>
      <p:sp>
        <p:nvSpPr>
          <p:cNvPr id="8" name="TextBox 8"/>
          <p:cNvSpPr txBox="1"/>
          <p:nvPr/>
        </p:nvSpPr>
        <p:spPr>
          <a:xfrm>
            <a:off x="17152620" y="8989060"/>
            <a:ext cx="42672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11</a:t>
            </a:r>
          </a:p>
        </p:txBody>
      </p:sp>
      <p:sp>
        <p:nvSpPr>
          <p:cNvPr id="9" name="TextBox 9"/>
          <p:cNvSpPr txBox="1"/>
          <p:nvPr/>
        </p:nvSpPr>
        <p:spPr>
          <a:xfrm>
            <a:off x="1028700" y="2102091"/>
            <a:ext cx="9648934" cy="1063176"/>
          </a:xfrm>
          <a:prstGeom prst="rect">
            <a:avLst/>
          </a:prstGeom>
        </p:spPr>
        <p:txBody>
          <a:bodyPr lIns="0" tIns="0" rIns="0" bIns="0" rtlCol="0" anchor="t">
            <a:spAutoFit/>
          </a:bodyPr>
          <a:lstStyle/>
          <a:p>
            <a:pPr marL="669281" lvl="1" indent="-334641">
              <a:lnSpc>
                <a:spcPts val="4339"/>
              </a:lnSpc>
              <a:spcBef>
                <a:spcPct val="0"/>
              </a:spcBef>
              <a:buFont typeface="Arial"/>
              <a:buChar char="•"/>
            </a:pPr>
            <a:r>
              <a:rPr lang="en-US" sz="3099" dirty="0" err="1">
                <a:solidFill>
                  <a:srgbClr val="01003B"/>
                </a:solidFill>
                <a:latin typeface="Cabin"/>
              </a:rPr>
              <a:t>Sử</a:t>
            </a:r>
            <a:r>
              <a:rPr lang="en-US" sz="3099" dirty="0">
                <a:solidFill>
                  <a:srgbClr val="01003B"/>
                </a:solidFill>
                <a:latin typeface="Cabin"/>
              </a:rPr>
              <a:t> </a:t>
            </a:r>
            <a:r>
              <a:rPr lang="en-US" sz="3099" dirty="0" err="1">
                <a:solidFill>
                  <a:srgbClr val="01003B"/>
                </a:solidFill>
                <a:latin typeface="Cabin"/>
              </a:rPr>
              <a:t>dụng</a:t>
            </a:r>
            <a:r>
              <a:rPr lang="en-US" sz="3099" dirty="0">
                <a:solidFill>
                  <a:srgbClr val="01003B"/>
                </a:solidFill>
                <a:latin typeface="Cabin"/>
              </a:rPr>
              <a:t> </a:t>
            </a:r>
            <a:r>
              <a:rPr lang="en-US" sz="3099" dirty="0" err="1">
                <a:solidFill>
                  <a:srgbClr val="01003B"/>
                </a:solidFill>
                <a:latin typeface="Cabin"/>
              </a:rPr>
              <a:t>các</a:t>
            </a:r>
            <a:r>
              <a:rPr lang="en-US" sz="3099" dirty="0">
                <a:solidFill>
                  <a:srgbClr val="01003B"/>
                </a:solidFill>
                <a:latin typeface="Cabin"/>
              </a:rPr>
              <a:t> </a:t>
            </a:r>
            <a:r>
              <a:rPr lang="en-US" sz="3099" dirty="0" err="1">
                <a:solidFill>
                  <a:srgbClr val="01003B"/>
                </a:solidFill>
                <a:latin typeface="Cabin"/>
              </a:rPr>
              <a:t>tấm</a:t>
            </a:r>
            <a:r>
              <a:rPr lang="en-US" sz="3099" dirty="0">
                <a:solidFill>
                  <a:srgbClr val="01003B"/>
                </a:solidFill>
                <a:latin typeface="Cabin"/>
              </a:rPr>
              <a:t> </a:t>
            </a:r>
            <a:r>
              <a:rPr lang="en-US" sz="3099" dirty="0" err="1">
                <a:solidFill>
                  <a:srgbClr val="01003B"/>
                </a:solidFill>
                <a:latin typeface="Cabin"/>
              </a:rPr>
              <a:t>piezodisk</a:t>
            </a:r>
            <a:r>
              <a:rPr lang="en-US" sz="3099" dirty="0">
                <a:solidFill>
                  <a:srgbClr val="01003B"/>
                </a:solidFill>
                <a:latin typeface="Cabin"/>
              </a:rPr>
              <a:t> </a:t>
            </a:r>
            <a:r>
              <a:rPr lang="en-US" sz="3099" dirty="0" err="1">
                <a:solidFill>
                  <a:srgbClr val="01003B"/>
                </a:solidFill>
                <a:latin typeface="Cabin"/>
              </a:rPr>
              <a:t>chồng</a:t>
            </a:r>
            <a:r>
              <a:rPr lang="en-US" sz="3099" dirty="0">
                <a:solidFill>
                  <a:srgbClr val="01003B"/>
                </a:solidFill>
                <a:latin typeface="Cabin"/>
              </a:rPr>
              <a:t> </a:t>
            </a:r>
            <a:r>
              <a:rPr lang="en-US" sz="3099" dirty="0" err="1">
                <a:solidFill>
                  <a:srgbClr val="01003B"/>
                </a:solidFill>
                <a:latin typeface="Cabin"/>
              </a:rPr>
              <a:t>lên</a:t>
            </a:r>
            <a:r>
              <a:rPr lang="en-US" sz="3099" dirty="0">
                <a:solidFill>
                  <a:srgbClr val="01003B"/>
                </a:solidFill>
                <a:latin typeface="Cabin"/>
              </a:rPr>
              <a:t> </a:t>
            </a:r>
            <a:r>
              <a:rPr lang="en-US" sz="3099" dirty="0" err="1">
                <a:solidFill>
                  <a:srgbClr val="01003B"/>
                </a:solidFill>
                <a:latin typeface="Cabin"/>
              </a:rPr>
              <a:t>nhau</a:t>
            </a:r>
            <a:r>
              <a:rPr lang="en-US" sz="3099" dirty="0">
                <a:solidFill>
                  <a:srgbClr val="01003B"/>
                </a:solidFill>
                <a:latin typeface="Cabin"/>
              </a:rPr>
              <a:t>, </a:t>
            </a:r>
            <a:r>
              <a:rPr lang="en-US" sz="3099" dirty="0" err="1">
                <a:solidFill>
                  <a:srgbClr val="01003B"/>
                </a:solidFill>
                <a:latin typeface="Cabin"/>
              </a:rPr>
              <a:t>gắn</a:t>
            </a:r>
            <a:r>
              <a:rPr lang="en-US" sz="3099" dirty="0">
                <a:solidFill>
                  <a:srgbClr val="01003B"/>
                </a:solidFill>
                <a:latin typeface="Cabin"/>
              </a:rPr>
              <a:t> </a:t>
            </a:r>
            <a:r>
              <a:rPr lang="en-US" sz="3099" dirty="0" err="1">
                <a:solidFill>
                  <a:srgbClr val="01003B"/>
                </a:solidFill>
                <a:latin typeface="Cabin"/>
              </a:rPr>
              <a:t>với</a:t>
            </a:r>
            <a:r>
              <a:rPr lang="en-US" sz="3099" dirty="0">
                <a:solidFill>
                  <a:srgbClr val="01003B"/>
                </a:solidFill>
                <a:latin typeface="Cabin"/>
              </a:rPr>
              <a:t> </a:t>
            </a:r>
            <a:r>
              <a:rPr lang="en-US" sz="3099" dirty="0" err="1">
                <a:solidFill>
                  <a:srgbClr val="01003B"/>
                </a:solidFill>
                <a:latin typeface="Cabin"/>
              </a:rPr>
              <a:t>nhau</a:t>
            </a:r>
            <a:r>
              <a:rPr lang="en-US" sz="3099" dirty="0">
                <a:solidFill>
                  <a:srgbClr val="01003B"/>
                </a:solidFill>
                <a:latin typeface="Cabin"/>
              </a:rPr>
              <a:t> </a:t>
            </a:r>
            <a:r>
              <a:rPr lang="en-US" sz="3099" dirty="0" err="1">
                <a:solidFill>
                  <a:srgbClr val="01003B"/>
                </a:solidFill>
                <a:latin typeface="Cabin"/>
              </a:rPr>
              <a:t>bằng</a:t>
            </a:r>
            <a:r>
              <a:rPr lang="en-US" sz="3099" dirty="0">
                <a:solidFill>
                  <a:srgbClr val="01003B"/>
                </a:solidFill>
                <a:latin typeface="Cabin"/>
              </a:rPr>
              <a:t> epoxy glue, </a:t>
            </a:r>
            <a:r>
              <a:rPr lang="en-US" sz="3099" dirty="0" err="1">
                <a:solidFill>
                  <a:srgbClr val="01003B"/>
                </a:solidFill>
                <a:latin typeface="Cabin"/>
              </a:rPr>
              <a:t>giúp</a:t>
            </a:r>
            <a:r>
              <a:rPr lang="en-US" sz="3099" dirty="0">
                <a:solidFill>
                  <a:srgbClr val="01003B"/>
                </a:solidFill>
                <a:latin typeface="Cabin"/>
              </a:rPr>
              <a:t> </a:t>
            </a:r>
            <a:r>
              <a:rPr lang="en-US" sz="3099" dirty="0" err="1">
                <a:solidFill>
                  <a:srgbClr val="01003B"/>
                </a:solidFill>
                <a:latin typeface="Cabin"/>
              </a:rPr>
              <a:t>tăng</a:t>
            </a:r>
            <a:r>
              <a:rPr lang="en-US" sz="3099" dirty="0">
                <a:solidFill>
                  <a:srgbClr val="01003B"/>
                </a:solidFill>
                <a:latin typeface="Cabin"/>
              </a:rPr>
              <a:t> </a:t>
            </a:r>
            <a:r>
              <a:rPr lang="en-US" sz="3099" dirty="0" err="1">
                <a:solidFill>
                  <a:srgbClr val="01003B"/>
                </a:solidFill>
                <a:latin typeface="Cabin"/>
              </a:rPr>
              <a:t>hiệu</a:t>
            </a:r>
            <a:r>
              <a:rPr lang="en-US" sz="3099" dirty="0">
                <a:solidFill>
                  <a:srgbClr val="01003B"/>
                </a:solidFill>
                <a:latin typeface="Cabin"/>
              </a:rPr>
              <a:t> </a:t>
            </a:r>
            <a:r>
              <a:rPr lang="en-US" sz="3099" dirty="0" err="1">
                <a:solidFill>
                  <a:srgbClr val="01003B"/>
                </a:solidFill>
                <a:latin typeface="Cabin"/>
              </a:rPr>
              <a:t>suất</a:t>
            </a:r>
            <a:r>
              <a:rPr lang="en-US" sz="3099" dirty="0">
                <a:solidFill>
                  <a:srgbClr val="01003B"/>
                </a:solidFill>
                <a:latin typeface="Cabin"/>
              </a:rPr>
              <a:t> </a:t>
            </a:r>
            <a:r>
              <a:rPr lang="en-US" sz="3099" dirty="0" err="1">
                <a:solidFill>
                  <a:srgbClr val="01003B"/>
                </a:solidFill>
                <a:latin typeface="Cabin"/>
              </a:rPr>
              <a:t>thiết</a:t>
            </a:r>
            <a:r>
              <a:rPr lang="en-US" sz="3099" dirty="0">
                <a:solidFill>
                  <a:srgbClr val="01003B"/>
                </a:solidFill>
                <a:latin typeface="Cabin"/>
              </a:rPr>
              <a:t> </a:t>
            </a:r>
            <a:r>
              <a:rPr lang="en-US" sz="3099" dirty="0" err="1">
                <a:solidFill>
                  <a:srgbClr val="01003B"/>
                </a:solidFill>
                <a:latin typeface="Cabin"/>
              </a:rPr>
              <a:t>bị</a:t>
            </a:r>
            <a:r>
              <a:rPr lang="en-US" sz="3099" dirty="0">
                <a:solidFill>
                  <a:srgbClr val="01003B"/>
                </a:solidFill>
                <a:latin typeface="Cabin"/>
              </a:rPr>
              <a:t>.</a:t>
            </a:r>
          </a:p>
        </p:txBody>
      </p:sp>
      <p:sp>
        <p:nvSpPr>
          <p:cNvPr id="10" name="TextBox 10"/>
          <p:cNvSpPr txBox="1"/>
          <p:nvPr/>
        </p:nvSpPr>
        <p:spPr>
          <a:xfrm>
            <a:off x="1670358" y="5290483"/>
            <a:ext cx="8365619" cy="1616711"/>
          </a:xfrm>
          <a:prstGeom prst="rect">
            <a:avLst/>
          </a:prstGeom>
        </p:spPr>
        <p:txBody>
          <a:bodyPr lIns="0" tIns="0" rIns="0" bIns="0" rtlCol="0" anchor="t">
            <a:spAutoFit/>
          </a:bodyPr>
          <a:lstStyle/>
          <a:p>
            <a:pPr marL="669281" lvl="1" indent="-334641">
              <a:lnSpc>
                <a:spcPts val="4339"/>
              </a:lnSpc>
              <a:buFont typeface="Arial"/>
              <a:buChar char="•"/>
            </a:pPr>
            <a:r>
              <a:rPr lang="en-US" sz="3099" i="1" dirty="0">
                <a:solidFill>
                  <a:srgbClr val="01003B"/>
                </a:solidFill>
                <a:latin typeface="Cabin"/>
              </a:rPr>
              <a:t>E </a:t>
            </a:r>
            <a:r>
              <a:rPr lang="en-US" sz="3099" dirty="0">
                <a:solidFill>
                  <a:srgbClr val="01003B"/>
                </a:solidFill>
                <a:latin typeface="Cabin"/>
              </a:rPr>
              <a:t> </a:t>
            </a:r>
            <a:r>
              <a:rPr lang="en-US" sz="3099" dirty="0" err="1">
                <a:solidFill>
                  <a:srgbClr val="01003B"/>
                </a:solidFill>
                <a:latin typeface="Cabin"/>
              </a:rPr>
              <a:t>là</a:t>
            </a:r>
            <a:r>
              <a:rPr lang="en-US" sz="3099" dirty="0">
                <a:solidFill>
                  <a:srgbClr val="01003B"/>
                </a:solidFill>
                <a:latin typeface="Cabin"/>
              </a:rPr>
              <a:t> </a:t>
            </a:r>
            <a:r>
              <a:rPr lang="en-US" sz="3099" dirty="0" err="1">
                <a:solidFill>
                  <a:srgbClr val="01003B"/>
                </a:solidFill>
                <a:latin typeface="Cabin"/>
              </a:rPr>
              <a:t>điện</a:t>
            </a:r>
            <a:r>
              <a:rPr lang="en-US" sz="3099" dirty="0">
                <a:solidFill>
                  <a:srgbClr val="01003B"/>
                </a:solidFill>
                <a:latin typeface="Cabin"/>
              </a:rPr>
              <a:t> </a:t>
            </a:r>
            <a:r>
              <a:rPr lang="en-US" sz="3099" dirty="0" err="1">
                <a:solidFill>
                  <a:srgbClr val="01003B"/>
                </a:solidFill>
                <a:latin typeface="Cabin"/>
              </a:rPr>
              <a:t>trường</a:t>
            </a:r>
            <a:r>
              <a:rPr lang="en-US" sz="3099" dirty="0">
                <a:solidFill>
                  <a:srgbClr val="01003B"/>
                </a:solidFill>
                <a:latin typeface="Cabin"/>
              </a:rPr>
              <a:t> </a:t>
            </a:r>
            <a:r>
              <a:rPr lang="en-US" sz="3099" dirty="0" err="1">
                <a:solidFill>
                  <a:srgbClr val="01003B"/>
                </a:solidFill>
                <a:latin typeface="Cabin"/>
              </a:rPr>
              <a:t>đặt</a:t>
            </a:r>
            <a:r>
              <a:rPr lang="en-US" sz="3099" dirty="0">
                <a:solidFill>
                  <a:srgbClr val="01003B"/>
                </a:solidFill>
                <a:latin typeface="Cabin"/>
              </a:rPr>
              <a:t> </a:t>
            </a:r>
            <a:r>
              <a:rPr lang="en-US" sz="3099" dirty="0" err="1">
                <a:solidFill>
                  <a:srgbClr val="01003B"/>
                </a:solidFill>
                <a:latin typeface="Cabin"/>
              </a:rPr>
              <a:t>trên</a:t>
            </a:r>
            <a:r>
              <a:rPr lang="en-US" sz="3099" dirty="0">
                <a:solidFill>
                  <a:srgbClr val="01003B"/>
                </a:solidFill>
                <a:latin typeface="Cabin"/>
              </a:rPr>
              <a:t> PZT</a:t>
            </a:r>
          </a:p>
          <a:p>
            <a:pPr marL="669281" lvl="1" indent="-334641">
              <a:lnSpc>
                <a:spcPts val="4339"/>
              </a:lnSpc>
              <a:buFont typeface="Arial"/>
              <a:buChar char="•"/>
            </a:pPr>
            <a:r>
              <a:rPr lang="en-US" sz="3099" i="1" dirty="0">
                <a:solidFill>
                  <a:srgbClr val="01003B"/>
                </a:solidFill>
                <a:latin typeface="Cabin"/>
              </a:rPr>
              <a:t>V</a:t>
            </a:r>
            <a:r>
              <a:rPr lang="en-US" sz="3099" dirty="0">
                <a:solidFill>
                  <a:srgbClr val="01003B"/>
                </a:solidFill>
                <a:latin typeface="Cabin"/>
              </a:rPr>
              <a:t>  </a:t>
            </a:r>
            <a:r>
              <a:rPr lang="en-US" sz="3099" dirty="0" err="1">
                <a:solidFill>
                  <a:srgbClr val="01003B"/>
                </a:solidFill>
                <a:latin typeface="Cabin"/>
              </a:rPr>
              <a:t>là</a:t>
            </a:r>
            <a:r>
              <a:rPr lang="en-US" sz="3099" dirty="0">
                <a:solidFill>
                  <a:srgbClr val="01003B"/>
                </a:solidFill>
                <a:latin typeface="Cabin"/>
              </a:rPr>
              <a:t> </a:t>
            </a:r>
            <a:r>
              <a:rPr lang="en-US" sz="3099" dirty="0" err="1">
                <a:solidFill>
                  <a:srgbClr val="01003B"/>
                </a:solidFill>
                <a:latin typeface="Cabin"/>
              </a:rPr>
              <a:t>điện</a:t>
            </a:r>
            <a:r>
              <a:rPr lang="en-US" sz="3099" dirty="0">
                <a:solidFill>
                  <a:srgbClr val="01003B"/>
                </a:solidFill>
                <a:latin typeface="Cabin"/>
              </a:rPr>
              <a:t> </a:t>
            </a:r>
            <a:r>
              <a:rPr lang="en-US" sz="3099" dirty="0" err="1">
                <a:solidFill>
                  <a:srgbClr val="01003B"/>
                </a:solidFill>
                <a:latin typeface="Cabin"/>
              </a:rPr>
              <a:t>áp</a:t>
            </a:r>
            <a:r>
              <a:rPr lang="en-US" sz="3099" dirty="0">
                <a:solidFill>
                  <a:srgbClr val="01003B"/>
                </a:solidFill>
                <a:latin typeface="Cabin"/>
              </a:rPr>
              <a:t> </a:t>
            </a:r>
            <a:r>
              <a:rPr lang="en-US" sz="3099" dirty="0" err="1">
                <a:solidFill>
                  <a:srgbClr val="01003B"/>
                </a:solidFill>
                <a:latin typeface="Cabin"/>
              </a:rPr>
              <a:t>được</a:t>
            </a:r>
            <a:r>
              <a:rPr lang="en-US" sz="3099" dirty="0">
                <a:solidFill>
                  <a:srgbClr val="01003B"/>
                </a:solidFill>
                <a:latin typeface="Cabin"/>
              </a:rPr>
              <a:t> </a:t>
            </a:r>
            <a:r>
              <a:rPr lang="en-US" sz="3099" dirty="0" err="1">
                <a:solidFill>
                  <a:srgbClr val="01003B"/>
                </a:solidFill>
                <a:latin typeface="Cabin"/>
              </a:rPr>
              <a:t>cung</a:t>
            </a:r>
            <a:r>
              <a:rPr lang="en-US" sz="3099" dirty="0">
                <a:solidFill>
                  <a:srgbClr val="01003B"/>
                </a:solidFill>
                <a:latin typeface="Cabin"/>
              </a:rPr>
              <a:t> </a:t>
            </a:r>
            <a:r>
              <a:rPr lang="en-US" sz="3099" dirty="0" err="1">
                <a:solidFill>
                  <a:srgbClr val="01003B"/>
                </a:solidFill>
                <a:latin typeface="Cabin"/>
              </a:rPr>
              <a:t>cấp</a:t>
            </a:r>
            <a:endParaRPr lang="en-US" sz="3099" dirty="0">
              <a:solidFill>
                <a:srgbClr val="01003B"/>
              </a:solidFill>
              <a:latin typeface="Cabin"/>
            </a:endParaRPr>
          </a:p>
          <a:p>
            <a:pPr marL="669281" lvl="1" indent="-334641">
              <a:lnSpc>
                <a:spcPts val="4339"/>
              </a:lnSpc>
              <a:spcBef>
                <a:spcPct val="0"/>
              </a:spcBef>
              <a:buFont typeface="Arial"/>
              <a:buChar char="•"/>
            </a:pPr>
            <a:r>
              <a:rPr lang="en-US" sz="3099" i="1" dirty="0">
                <a:solidFill>
                  <a:srgbClr val="01003B"/>
                </a:solidFill>
                <a:latin typeface="Cabin"/>
              </a:rPr>
              <a:t>d</a:t>
            </a:r>
            <a:r>
              <a:rPr lang="en-US" sz="3099" dirty="0">
                <a:solidFill>
                  <a:srgbClr val="01003B"/>
                </a:solidFill>
                <a:latin typeface="Cabin"/>
              </a:rPr>
              <a:t>  </a:t>
            </a:r>
            <a:r>
              <a:rPr lang="en-US" sz="3099" dirty="0" err="1">
                <a:solidFill>
                  <a:srgbClr val="01003B"/>
                </a:solidFill>
                <a:latin typeface="Cabin"/>
              </a:rPr>
              <a:t>là</a:t>
            </a:r>
            <a:r>
              <a:rPr lang="en-US" sz="3099" dirty="0">
                <a:solidFill>
                  <a:srgbClr val="01003B"/>
                </a:solidFill>
                <a:latin typeface="Cabin"/>
              </a:rPr>
              <a:t> </a:t>
            </a:r>
            <a:r>
              <a:rPr lang="en-US" sz="3099" dirty="0" err="1">
                <a:solidFill>
                  <a:srgbClr val="01003B"/>
                </a:solidFill>
                <a:latin typeface="Cabin"/>
              </a:rPr>
              <a:t>độ</a:t>
            </a:r>
            <a:r>
              <a:rPr lang="en-US" sz="3099" dirty="0">
                <a:solidFill>
                  <a:srgbClr val="01003B"/>
                </a:solidFill>
                <a:latin typeface="Cabin"/>
              </a:rPr>
              <a:t> </a:t>
            </a:r>
            <a:r>
              <a:rPr lang="en-US" sz="3099" dirty="0" err="1">
                <a:solidFill>
                  <a:srgbClr val="01003B"/>
                </a:solidFill>
                <a:latin typeface="Cabin"/>
              </a:rPr>
              <a:t>dày</a:t>
            </a:r>
            <a:r>
              <a:rPr lang="en-US" sz="3099" dirty="0">
                <a:solidFill>
                  <a:srgbClr val="01003B"/>
                </a:solidFill>
                <a:latin typeface="Cabin"/>
              </a:rPr>
              <a:t> </a:t>
            </a:r>
            <a:r>
              <a:rPr lang="en-US" sz="3099" dirty="0" err="1">
                <a:solidFill>
                  <a:srgbClr val="01003B"/>
                </a:solidFill>
                <a:latin typeface="Cabin"/>
              </a:rPr>
              <a:t>các</a:t>
            </a:r>
            <a:r>
              <a:rPr lang="en-US" sz="3099" dirty="0">
                <a:solidFill>
                  <a:srgbClr val="01003B"/>
                </a:solidFill>
                <a:latin typeface="Cabin"/>
              </a:rPr>
              <a:t> </a:t>
            </a:r>
            <a:r>
              <a:rPr lang="en-US" sz="3099" dirty="0" err="1">
                <a:solidFill>
                  <a:srgbClr val="01003B"/>
                </a:solidFill>
                <a:latin typeface="Cabin"/>
              </a:rPr>
              <a:t>lớp</a:t>
            </a:r>
            <a:r>
              <a:rPr lang="en-US" sz="3099" dirty="0">
                <a:solidFill>
                  <a:srgbClr val="01003B"/>
                </a:solidFill>
                <a:latin typeface="Cabin"/>
              </a:rPr>
              <a:t> PZT</a:t>
            </a:r>
          </a:p>
        </p:txBody>
      </p:sp>
      <p:sp>
        <p:nvSpPr>
          <p:cNvPr id="11" name="TextBox 11"/>
          <p:cNvSpPr txBox="1"/>
          <p:nvPr/>
        </p:nvSpPr>
        <p:spPr>
          <a:xfrm>
            <a:off x="1028700" y="7054177"/>
            <a:ext cx="9648934" cy="1616711"/>
          </a:xfrm>
          <a:prstGeom prst="rect">
            <a:avLst/>
          </a:prstGeom>
        </p:spPr>
        <p:txBody>
          <a:bodyPr lIns="0" tIns="0" rIns="0" bIns="0" rtlCol="0" anchor="t">
            <a:spAutoFit/>
          </a:bodyPr>
          <a:lstStyle/>
          <a:p>
            <a:pPr marL="669281" lvl="1" indent="-334641">
              <a:lnSpc>
                <a:spcPts val="4339"/>
              </a:lnSpc>
              <a:spcBef>
                <a:spcPct val="0"/>
              </a:spcBef>
              <a:buFont typeface="Arial"/>
              <a:buChar char="•"/>
            </a:pPr>
            <a:r>
              <a:rPr lang="en-US" sz="3099" dirty="0">
                <a:solidFill>
                  <a:srgbClr val="01003B"/>
                </a:solidFill>
                <a:latin typeface="Cabin"/>
              </a:rPr>
              <a:t>Ta </a:t>
            </a:r>
            <a:r>
              <a:rPr lang="en-US" sz="3099" dirty="0" err="1">
                <a:solidFill>
                  <a:srgbClr val="01003B"/>
                </a:solidFill>
                <a:latin typeface="Cabin"/>
              </a:rPr>
              <a:t>có</a:t>
            </a:r>
            <a:r>
              <a:rPr lang="en-US" sz="3099" dirty="0">
                <a:solidFill>
                  <a:srgbClr val="01003B"/>
                </a:solidFill>
                <a:latin typeface="Cabin"/>
              </a:rPr>
              <a:t> </a:t>
            </a:r>
            <a:r>
              <a:rPr lang="en-US" sz="3099" dirty="0" err="1">
                <a:solidFill>
                  <a:srgbClr val="01003B"/>
                </a:solidFill>
                <a:latin typeface="Cabin"/>
              </a:rPr>
              <a:t>thể</a:t>
            </a:r>
            <a:r>
              <a:rPr lang="en-US" sz="3099" dirty="0">
                <a:solidFill>
                  <a:srgbClr val="01003B"/>
                </a:solidFill>
                <a:latin typeface="Cabin"/>
              </a:rPr>
              <a:t> </a:t>
            </a:r>
            <a:r>
              <a:rPr lang="en-US" sz="3099" dirty="0" err="1">
                <a:solidFill>
                  <a:srgbClr val="01003B"/>
                </a:solidFill>
                <a:latin typeface="Cabin"/>
              </a:rPr>
              <a:t>thấy</a:t>
            </a:r>
            <a:r>
              <a:rPr lang="en-US" sz="3099" dirty="0">
                <a:solidFill>
                  <a:srgbClr val="01003B"/>
                </a:solidFill>
                <a:latin typeface="Cabin"/>
              </a:rPr>
              <a:t> </a:t>
            </a:r>
            <a:r>
              <a:rPr lang="en-US" sz="3099" dirty="0" err="1">
                <a:solidFill>
                  <a:srgbClr val="01003B"/>
                </a:solidFill>
                <a:latin typeface="Cabin"/>
              </a:rPr>
              <a:t>khi</a:t>
            </a:r>
            <a:r>
              <a:rPr lang="en-US" sz="3099" dirty="0">
                <a:solidFill>
                  <a:srgbClr val="01003B"/>
                </a:solidFill>
                <a:latin typeface="Cabin"/>
              </a:rPr>
              <a:t> </a:t>
            </a:r>
            <a:r>
              <a:rPr lang="en-US" sz="3099" dirty="0" err="1">
                <a:solidFill>
                  <a:srgbClr val="01003B"/>
                </a:solidFill>
                <a:latin typeface="Cabin"/>
              </a:rPr>
              <a:t>giảm</a:t>
            </a:r>
            <a:r>
              <a:rPr lang="en-US" sz="3099" dirty="0">
                <a:solidFill>
                  <a:srgbClr val="01003B"/>
                </a:solidFill>
                <a:latin typeface="Cabin"/>
              </a:rPr>
              <a:t> </a:t>
            </a:r>
            <a:r>
              <a:rPr lang="en-US" sz="3099" dirty="0" err="1">
                <a:solidFill>
                  <a:srgbClr val="01003B"/>
                </a:solidFill>
                <a:latin typeface="Cabin"/>
              </a:rPr>
              <a:t>độ</a:t>
            </a:r>
            <a:r>
              <a:rPr lang="en-US" sz="3099" dirty="0">
                <a:solidFill>
                  <a:srgbClr val="01003B"/>
                </a:solidFill>
                <a:latin typeface="Cabin"/>
              </a:rPr>
              <a:t> </a:t>
            </a:r>
            <a:r>
              <a:rPr lang="en-US" sz="3099" dirty="0" err="1">
                <a:solidFill>
                  <a:srgbClr val="01003B"/>
                </a:solidFill>
                <a:latin typeface="Cabin"/>
              </a:rPr>
              <a:t>dày</a:t>
            </a:r>
            <a:r>
              <a:rPr lang="en-US" sz="3099" dirty="0">
                <a:solidFill>
                  <a:srgbClr val="01003B"/>
                </a:solidFill>
                <a:latin typeface="Cabin"/>
              </a:rPr>
              <a:t> </a:t>
            </a:r>
            <a:r>
              <a:rPr lang="en-US" sz="3099" dirty="0" err="1">
                <a:solidFill>
                  <a:srgbClr val="01003B"/>
                </a:solidFill>
                <a:latin typeface="Cabin"/>
              </a:rPr>
              <a:t>vật</a:t>
            </a:r>
            <a:r>
              <a:rPr lang="en-US" sz="3099" dirty="0">
                <a:solidFill>
                  <a:srgbClr val="01003B"/>
                </a:solidFill>
                <a:latin typeface="Cabin"/>
              </a:rPr>
              <a:t> </a:t>
            </a:r>
            <a:r>
              <a:rPr lang="en-US" sz="3099" dirty="0" err="1">
                <a:solidFill>
                  <a:srgbClr val="01003B"/>
                </a:solidFill>
                <a:latin typeface="Cabin"/>
              </a:rPr>
              <a:t>liệu</a:t>
            </a:r>
            <a:r>
              <a:rPr lang="en-US" sz="3099" dirty="0">
                <a:solidFill>
                  <a:srgbClr val="01003B"/>
                </a:solidFill>
                <a:latin typeface="Cabin"/>
              </a:rPr>
              <a:t> </a:t>
            </a:r>
            <a:r>
              <a:rPr lang="en-US" sz="3099" dirty="0" err="1">
                <a:solidFill>
                  <a:srgbClr val="01003B"/>
                </a:solidFill>
                <a:latin typeface="Cabin"/>
              </a:rPr>
              <a:t>sẽ</a:t>
            </a:r>
            <a:r>
              <a:rPr lang="en-US" sz="3099" dirty="0">
                <a:solidFill>
                  <a:srgbClr val="01003B"/>
                </a:solidFill>
                <a:latin typeface="Cabin"/>
              </a:rPr>
              <a:t> </a:t>
            </a:r>
            <a:r>
              <a:rPr lang="en-US" sz="3099" dirty="0" err="1">
                <a:solidFill>
                  <a:srgbClr val="01003B"/>
                </a:solidFill>
                <a:latin typeface="Cabin"/>
              </a:rPr>
              <a:t>làm</a:t>
            </a:r>
            <a:r>
              <a:rPr lang="en-US" sz="3099" dirty="0">
                <a:solidFill>
                  <a:srgbClr val="01003B"/>
                </a:solidFill>
                <a:latin typeface="Cabin"/>
              </a:rPr>
              <a:t> </a:t>
            </a:r>
            <a:r>
              <a:rPr lang="en-US" sz="3099" dirty="0" err="1">
                <a:solidFill>
                  <a:srgbClr val="01003B"/>
                </a:solidFill>
                <a:latin typeface="Cabin"/>
              </a:rPr>
              <a:t>điện</a:t>
            </a:r>
            <a:r>
              <a:rPr lang="en-US" sz="3099" dirty="0">
                <a:solidFill>
                  <a:srgbClr val="01003B"/>
                </a:solidFill>
                <a:latin typeface="Cabin"/>
              </a:rPr>
              <a:t> </a:t>
            </a:r>
            <a:r>
              <a:rPr lang="en-US" sz="3099" dirty="0" err="1">
                <a:solidFill>
                  <a:srgbClr val="01003B"/>
                </a:solidFill>
                <a:latin typeface="Cabin"/>
              </a:rPr>
              <a:t>trường</a:t>
            </a:r>
            <a:r>
              <a:rPr lang="en-US" sz="3099" dirty="0">
                <a:solidFill>
                  <a:srgbClr val="01003B"/>
                </a:solidFill>
                <a:latin typeface="Cabin"/>
              </a:rPr>
              <a:t> </a:t>
            </a:r>
            <a:r>
              <a:rPr lang="en-US" sz="3099" dirty="0" err="1">
                <a:solidFill>
                  <a:srgbClr val="01003B"/>
                </a:solidFill>
                <a:latin typeface="Cabin"/>
              </a:rPr>
              <a:t>tăng</a:t>
            </a:r>
            <a:r>
              <a:rPr lang="en-US" sz="3099" dirty="0">
                <a:solidFill>
                  <a:srgbClr val="01003B"/>
                </a:solidFill>
                <a:latin typeface="Cabin"/>
              </a:rPr>
              <a:t> </a:t>
            </a:r>
            <a:r>
              <a:rPr lang="en-US" sz="3099" dirty="0" err="1">
                <a:solidFill>
                  <a:srgbClr val="01003B"/>
                </a:solidFill>
                <a:latin typeface="Cabin"/>
              </a:rPr>
              <a:t>lên</a:t>
            </a:r>
            <a:r>
              <a:rPr lang="en-US" sz="3099" dirty="0">
                <a:solidFill>
                  <a:srgbClr val="01003B"/>
                </a:solidFill>
                <a:latin typeface="Cabin"/>
              </a:rPr>
              <a:t>, </a:t>
            </a:r>
            <a:r>
              <a:rPr lang="en-US" sz="3099" dirty="0" err="1">
                <a:solidFill>
                  <a:srgbClr val="01003B"/>
                </a:solidFill>
                <a:latin typeface="Cabin"/>
              </a:rPr>
              <a:t>từ</a:t>
            </a:r>
            <a:r>
              <a:rPr lang="en-US" sz="3099" dirty="0">
                <a:solidFill>
                  <a:srgbClr val="01003B"/>
                </a:solidFill>
                <a:latin typeface="Cabin"/>
              </a:rPr>
              <a:t> </a:t>
            </a:r>
            <a:r>
              <a:rPr lang="en-US" sz="3099" dirty="0" err="1">
                <a:solidFill>
                  <a:srgbClr val="01003B"/>
                </a:solidFill>
                <a:latin typeface="Cabin"/>
              </a:rPr>
              <a:t>đó</a:t>
            </a:r>
            <a:r>
              <a:rPr lang="en-US" sz="3099" dirty="0">
                <a:solidFill>
                  <a:srgbClr val="01003B"/>
                </a:solidFill>
                <a:latin typeface="Cabin"/>
              </a:rPr>
              <a:t> </a:t>
            </a:r>
            <a:r>
              <a:rPr lang="en-US" sz="3099" dirty="0" err="1">
                <a:solidFill>
                  <a:srgbClr val="01003B"/>
                </a:solidFill>
                <a:latin typeface="Cabin"/>
              </a:rPr>
              <a:t>có</a:t>
            </a:r>
            <a:r>
              <a:rPr lang="en-US" sz="3099" dirty="0">
                <a:solidFill>
                  <a:srgbClr val="01003B"/>
                </a:solidFill>
                <a:latin typeface="Cabin"/>
              </a:rPr>
              <a:t> </a:t>
            </a:r>
            <a:r>
              <a:rPr lang="en-US" sz="3099" dirty="0" err="1">
                <a:solidFill>
                  <a:srgbClr val="01003B"/>
                </a:solidFill>
                <a:latin typeface="Cabin"/>
              </a:rPr>
              <a:t>thể</a:t>
            </a:r>
            <a:r>
              <a:rPr lang="en-US" sz="3099" dirty="0">
                <a:solidFill>
                  <a:srgbClr val="01003B"/>
                </a:solidFill>
                <a:latin typeface="Cabin"/>
              </a:rPr>
              <a:t> </a:t>
            </a:r>
            <a:r>
              <a:rPr lang="en-US" sz="3099" dirty="0" err="1">
                <a:solidFill>
                  <a:srgbClr val="01003B"/>
                </a:solidFill>
                <a:latin typeface="Cabin"/>
              </a:rPr>
              <a:t>tăng</a:t>
            </a:r>
            <a:r>
              <a:rPr lang="en-US" sz="3099" dirty="0">
                <a:solidFill>
                  <a:srgbClr val="01003B"/>
                </a:solidFill>
                <a:latin typeface="Cabin"/>
              </a:rPr>
              <a:t> </a:t>
            </a:r>
            <a:r>
              <a:rPr lang="en-US" sz="3099" dirty="0" err="1">
                <a:solidFill>
                  <a:srgbClr val="01003B"/>
                </a:solidFill>
                <a:latin typeface="Cabin"/>
              </a:rPr>
              <a:t>hiệu</a:t>
            </a:r>
            <a:r>
              <a:rPr lang="en-US" sz="3099" dirty="0">
                <a:solidFill>
                  <a:srgbClr val="01003B"/>
                </a:solidFill>
                <a:latin typeface="Cabin"/>
              </a:rPr>
              <a:t> </a:t>
            </a:r>
            <a:r>
              <a:rPr lang="en-US" sz="3099" dirty="0" err="1">
                <a:solidFill>
                  <a:srgbClr val="01003B"/>
                </a:solidFill>
                <a:latin typeface="Cabin"/>
              </a:rPr>
              <a:t>suất</a:t>
            </a:r>
            <a:r>
              <a:rPr lang="en-US" sz="3099" dirty="0">
                <a:solidFill>
                  <a:srgbClr val="01003B"/>
                </a:solidFill>
                <a:latin typeface="Cabin"/>
              </a:rPr>
              <a:t> </a:t>
            </a:r>
            <a:r>
              <a:rPr lang="en-US" sz="3099" dirty="0" err="1">
                <a:solidFill>
                  <a:srgbClr val="01003B"/>
                </a:solidFill>
                <a:latin typeface="Cabin"/>
              </a:rPr>
              <a:t>mà</a:t>
            </a:r>
            <a:r>
              <a:rPr lang="en-US" sz="3099" dirty="0">
                <a:solidFill>
                  <a:srgbClr val="01003B"/>
                </a:solidFill>
                <a:latin typeface="Cabin"/>
              </a:rPr>
              <a:t> </a:t>
            </a:r>
            <a:r>
              <a:rPr lang="en-US" sz="3099" dirty="0" err="1">
                <a:solidFill>
                  <a:srgbClr val="01003B"/>
                </a:solidFill>
                <a:latin typeface="Cabin"/>
              </a:rPr>
              <a:t>tiết</a:t>
            </a:r>
            <a:r>
              <a:rPr lang="en-US" sz="3099" dirty="0">
                <a:solidFill>
                  <a:srgbClr val="01003B"/>
                </a:solidFill>
                <a:latin typeface="Cabin"/>
              </a:rPr>
              <a:t> </a:t>
            </a:r>
            <a:r>
              <a:rPr lang="en-US" sz="3099" dirty="0" err="1">
                <a:solidFill>
                  <a:srgbClr val="01003B"/>
                </a:solidFill>
                <a:latin typeface="Cabin"/>
              </a:rPr>
              <a:t>kiệm</a:t>
            </a:r>
            <a:r>
              <a:rPr lang="en-US" sz="3099" dirty="0">
                <a:solidFill>
                  <a:srgbClr val="01003B"/>
                </a:solidFill>
                <a:latin typeface="Cabin"/>
              </a:rPr>
              <a:t> </a:t>
            </a:r>
            <a:r>
              <a:rPr lang="en-US" sz="3099" dirty="0" err="1">
                <a:solidFill>
                  <a:srgbClr val="01003B"/>
                </a:solidFill>
                <a:latin typeface="Cabin"/>
              </a:rPr>
              <a:t>được</a:t>
            </a:r>
            <a:r>
              <a:rPr lang="en-US" sz="3099" dirty="0">
                <a:solidFill>
                  <a:srgbClr val="01003B"/>
                </a:solidFill>
                <a:latin typeface="Cabin"/>
              </a:rPr>
              <a:t> </a:t>
            </a:r>
            <a:r>
              <a:rPr lang="en-US" sz="3099" dirty="0" err="1">
                <a:solidFill>
                  <a:srgbClr val="01003B"/>
                </a:solidFill>
                <a:latin typeface="Cabin"/>
              </a:rPr>
              <a:t>vật</a:t>
            </a:r>
            <a:r>
              <a:rPr lang="en-US" sz="3099" dirty="0">
                <a:solidFill>
                  <a:srgbClr val="01003B"/>
                </a:solidFill>
                <a:latin typeface="Cabin"/>
              </a:rPr>
              <a:t> </a:t>
            </a:r>
            <a:r>
              <a:rPr lang="en-US" sz="3099" dirty="0" err="1">
                <a:solidFill>
                  <a:srgbClr val="01003B"/>
                </a:solidFill>
                <a:latin typeface="Cabin"/>
              </a:rPr>
              <a:t>liệu</a:t>
            </a:r>
            <a:r>
              <a:rPr lang="en-US" sz="3099" dirty="0">
                <a:solidFill>
                  <a:srgbClr val="01003B"/>
                </a:solidFill>
                <a:latin typeface="Cabin"/>
              </a:rPr>
              <a:t> </a:t>
            </a:r>
            <a:r>
              <a:rPr lang="en-US" sz="3099" dirty="0" err="1">
                <a:solidFill>
                  <a:srgbClr val="01003B"/>
                </a:solidFill>
                <a:latin typeface="Cabin"/>
              </a:rPr>
              <a:t>và</a:t>
            </a:r>
            <a:r>
              <a:rPr lang="en-US" sz="3099" dirty="0">
                <a:solidFill>
                  <a:srgbClr val="01003B"/>
                </a:solidFill>
                <a:latin typeface="Cabin"/>
              </a:rPr>
              <a:t> </a:t>
            </a:r>
            <a:r>
              <a:rPr lang="en-US" sz="3099" dirty="0" err="1">
                <a:solidFill>
                  <a:srgbClr val="01003B"/>
                </a:solidFill>
                <a:latin typeface="Cabin"/>
              </a:rPr>
              <a:t>năng</a:t>
            </a:r>
            <a:r>
              <a:rPr lang="en-US" sz="3099" dirty="0">
                <a:solidFill>
                  <a:srgbClr val="01003B"/>
                </a:solidFill>
                <a:latin typeface="Cabin"/>
              </a:rPr>
              <a:t> </a:t>
            </a:r>
            <a:r>
              <a:rPr lang="en-US" sz="3099" dirty="0" err="1">
                <a:solidFill>
                  <a:srgbClr val="01003B"/>
                </a:solidFill>
                <a:latin typeface="Cabin"/>
              </a:rPr>
              <a:t>lượng</a:t>
            </a:r>
            <a:endParaRPr lang="en-US" sz="3099" dirty="0">
              <a:solidFill>
                <a:srgbClr val="01003B"/>
              </a:solidFill>
              <a:latin typeface="Cabin"/>
            </a:endParaRPr>
          </a:p>
        </p:txBody>
      </p:sp>
      <p:pic>
        <p:nvPicPr>
          <p:cNvPr id="19" name="Picture 18">
            <a:extLst>
              <a:ext uri="{FF2B5EF4-FFF2-40B4-BE49-F238E27FC236}">
                <a16:creationId xmlns:a16="http://schemas.microsoft.com/office/drawing/2014/main" id="{5E0368E2-0E8D-8643-CA9B-CECC6432C7F1}"/>
              </a:ext>
            </a:extLst>
          </p:cNvPr>
          <p:cNvPicPr>
            <a:picLocks noChangeAspect="1"/>
          </p:cNvPicPr>
          <p:nvPr/>
        </p:nvPicPr>
        <p:blipFill>
          <a:blip r:embed="rId5"/>
          <a:stretch>
            <a:fillRect/>
          </a:stretch>
        </p:blipFill>
        <p:spPr>
          <a:xfrm>
            <a:off x="11014004" y="190500"/>
            <a:ext cx="5462579" cy="4632119"/>
          </a:xfrm>
          <a:prstGeom prst="rect">
            <a:avLst/>
          </a:prstGeom>
        </p:spPr>
      </p:pic>
      <p:sp>
        <p:nvSpPr>
          <p:cNvPr id="20" name="Freeform 3">
            <a:extLst>
              <a:ext uri="{FF2B5EF4-FFF2-40B4-BE49-F238E27FC236}">
                <a16:creationId xmlns:a16="http://schemas.microsoft.com/office/drawing/2014/main" id="{8A308A94-59B0-A3B1-2B26-A75B670B39DB}"/>
              </a:ext>
            </a:extLst>
          </p:cNvPr>
          <p:cNvSpPr/>
          <p:nvPr/>
        </p:nvSpPr>
        <p:spPr>
          <a:xfrm>
            <a:off x="10947461" y="5459901"/>
            <a:ext cx="5529122" cy="3962400"/>
          </a:xfrm>
          <a:custGeom>
            <a:avLst/>
            <a:gdLst/>
            <a:ahLst/>
            <a:cxnLst/>
            <a:rect l="l" t="t" r="r" b="b"/>
            <a:pathLst>
              <a:path w="6637846" h="4870064">
                <a:moveTo>
                  <a:pt x="0" y="0"/>
                </a:moveTo>
                <a:lnTo>
                  <a:pt x="6637846" y="0"/>
                </a:lnTo>
                <a:lnTo>
                  <a:pt x="6637846" y="4870065"/>
                </a:lnTo>
                <a:lnTo>
                  <a:pt x="0" y="4870065"/>
                </a:lnTo>
                <a:lnTo>
                  <a:pt x="0" y="0"/>
                </a:lnTo>
                <a:close/>
              </a:path>
            </a:pathLst>
          </a:custGeom>
          <a:blipFill>
            <a:blip r:embed="rId6"/>
            <a:stretch>
              <a:fillRect/>
            </a:stretch>
          </a:blipFill>
        </p:spPr>
        <p:txBody>
          <a:bodyPr/>
          <a:lstStyle/>
          <a:p>
            <a:endParaRPr lang="en-US"/>
          </a:p>
        </p:txBody>
      </p:sp>
      <p:sp>
        <p:nvSpPr>
          <p:cNvPr id="21" name="TextBox 7">
            <a:extLst>
              <a:ext uri="{FF2B5EF4-FFF2-40B4-BE49-F238E27FC236}">
                <a16:creationId xmlns:a16="http://schemas.microsoft.com/office/drawing/2014/main" id="{64E280EF-EC43-356A-5333-6266AF38F978}"/>
              </a:ext>
            </a:extLst>
          </p:cNvPr>
          <p:cNvSpPr txBox="1"/>
          <p:nvPr/>
        </p:nvSpPr>
        <p:spPr>
          <a:xfrm>
            <a:off x="11911162" y="4824265"/>
            <a:ext cx="3601720" cy="466218"/>
          </a:xfrm>
          <a:prstGeom prst="rect">
            <a:avLst/>
          </a:prstGeom>
        </p:spPr>
        <p:txBody>
          <a:bodyPr wrap="square" lIns="0" tIns="0" rIns="0" bIns="0" rtlCol="0" anchor="t">
            <a:spAutoFit/>
          </a:bodyPr>
          <a:lstStyle/>
          <a:p>
            <a:pPr algn="ctr">
              <a:lnSpc>
                <a:spcPts val="3919"/>
              </a:lnSpc>
              <a:spcBef>
                <a:spcPct val="0"/>
              </a:spcBef>
            </a:pPr>
            <a:r>
              <a:rPr lang="en-US" sz="2799" dirty="0" err="1">
                <a:solidFill>
                  <a:srgbClr val="01003B"/>
                </a:solidFill>
                <a:latin typeface="IBM Plex Sans Bold Italics"/>
              </a:rPr>
              <a:t>Mô</a:t>
            </a:r>
            <a:r>
              <a:rPr lang="en-US" sz="2799" dirty="0">
                <a:solidFill>
                  <a:srgbClr val="01003B"/>
                </a:solidFill>
                <a:latin typeface="IBM Plex Sans Bold Italics"/>
              </a:rPr>
              <a:t> </a:t>
            </a:r>
            <a:r>
              <a:rPr lang="en-US" sz="2799" dirty="0" err="1">
                <a:solidFill>
                  <a:srgbClr val="01003B"/>
                </a:solidFill>
                <a:latin typeface="IBM Plex Sans Bold Italics"/>
              </a:rPr>
              <a:t>hình</a:t>
            </a:r>
            <a:r>
              <a:rPr lang="en-US" sz="2799" dirty="0">
                <a:solidFill>
                  <a:srgbClr val="01003B"/>
                </a:solidFill>
                <a:latin typeface="IBM Plex Sans Bold Italics"/>
              </a:rPr>
              <a:t> </a:t>
            </a:r>
            <a:r>
              <a:rPr lang="en-US" sz="2799" dirty="0" err="1">
                <a:solidFill>
                  <a:srgbClr val="01003B"/>
                </a:solidFill>
                <a:latin typeface="IBM Plex Sans Bold Italics"/>
              </a:rPr>
              <a:t>mẫu</a:t>
            </a:r>
            <a:r>
              <a:rPr lang="en-US" sz="2799" dirty="0">
                <a:solidFill>
                  <a:srgbClr val="01003B"/>
                </a:solidFill>
                <a:latin typeface="IBM Plex Sans Bold Italics"/>
              </a:rPr>
              <a:t> COMSOL</a:t>
            </a:r>
          </a:p>
        </p:txBody>
      </p:sp>
      <p:sp>
        <p:nvSpPr>
          <p:cNvPr id="22" name="TextBox 7">
            <a:extLst>
              <a:ext uri="{FF2B5EF4-FFF2-40B4-BE49-F238E27FC236}">
                <a16:creationId xmlns:a16="http://schemas.microsoft.com/office/drawing/2014/main" id="{9C489B3E-92A1-D24A-A0DC-AA542E41AC1C}"/>
              </a:ext>
            </a:extLst>
          </p:cNvPr>
          <p:cNvSpPr txBox="1"/>
          <p:nvPr/>
        </p:nvSpPr>
        <p:spPr>
          <a:xfrm>
            <a:off x="12422575" y="9521870"/>
            <a:ext cx="2578894" cy="481331"/>
          </a:xfrm>
          <a:prstGeom prst="rect">
            <a:avLst/>
          </a:prstGeom>
        </p:spPr>
        <p:txBody>
          <a:bodyPr lIns="0" tIns="0" rIns="0" bIns="0" rtlCol="0" anchor="t">
            <a:spAutoFit/>
          </a:bodyPr>
          <a:lstStyle/>
          <a:p>
            <a:pPr algn="ctr">
              <a:lnSpc>
                <a:spcPts val="3919"/>
              </a:lnSpc>
              <a:spcBef>
                <a:spcPct val="0"/>
              </a:spcBef>
            </a:pPr>
            <a:r>
              <a:rPr lang="en-US" sz="2799" dirty="0" err="1">
                <a:solidFill>
                  <a:srgbClr val="01003B"/>
                </a:solidFill>
                <a:latin typeface="IBM Plex Sans Bold Italics"/>
              </a:rPr>
              <a:t>Mô</a:t>
            </a:r>
            <a:r>
              <a:rPr lang="en-US" sz="2799" dirty="0">
                <a:solidFill>
                  <a:srgbClr val="01003B"/>
                </a:solidFill>
                <a:latin typeface="IBM Plex Sans Bold Italics"/>
              </a:rPr>
              <a:t> </a:t>
            </a:r>
            <a:r>
              <a:rPr lang="en-US" sz="2799" dirty="0" err="1">
                <a:solidFill>
                  <a:srgbClr val="01003B"/>
                </a:solidFill>
                <a:latin typeface="IBM Plex Sans Bold Italics"/>
              </a:rPr>
              <a:t>hình</a:t>
            </a:r>
            <a:r>
              <a:rPr lang="en-US" sz="2799" dirty="0">
                <a:solidFill>
                  <a:srgbClr val="01003B"/>
                </a:solidFill>
                <a:latin typeface="IBM Plex Sans Bold Italics"/>
              </a:rPr>
              <a:t> </a:t>
            </a:r>
            <a:r>
              <a:rPr lang="en-US" sz="2799" dirty="0" err="1">
                <a:solidFill>
                  <a:srgbClr val="01003B"/>
                </a:solidFill>
                <a:latin typeface="IBM Plex Sans Bold Italics"/>
              </a:rPr>
              <a:t>tối</a:t>
            </a:r>
            <a:r>
              <a:rPr lang="en-US" sz="2799" dirty="0">
                <a:solidFill>
                  <a:srgbClr val="01003B"/>
                </a:solidFill>
                <a:latin typeface="IBM Plex Sans Bold Italics"/>
              </a:rPr>
              <a:t> </a:t>
            </a:r>
            <a:r>
              <a:rPr lang="en-US" sz="2799" dirty="0" err="1">
                <a:solidFill>
                  <a:srgbClr val="01003B"/>
                </a:solidFill>
                <a:latin typeface="IBM Plex Sans Bold Italics"/>
              </a:rPr>
              <a:t>ưu</a:t>
            </a:r>
            <a:endParaRPr lang="en-US" sz="2799" dirty="0">
              <a:solidFill>
                <a:srgbClr val="01003B"/>
              </a:solidFill>
              <a:latin typeface="IBM Plex Sans Bold Itali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35419" y="2195589"/>
            <a:ext cx="6637846" cy="4870064"/>
          </a:xfrm>
          <a:custGeom>
            <a:avLst/>
            <a:gdLst/>
            <a:ahLst/>
            <a:cxnLst/>
            <a:rect l="l" t="t" r="r" b="b"/>
            <a:pathLst>
              <a:path w="6637846" h="4870064">
                <a:moveTo>
                  <a:pt x="0" y="0"/>
                </a:moveTo>
                <a:lnTo>
                  <a:pt x="6637846" y="0"/>
                </a:lnTo>
                <a:lnTo>
                  <a:pt x="6637846" y="4870065"/>
                </a:lnTo>
                <a:lnTo>
                  <a:pt x="0" y="4870065"/>
                </a:lnTo>
                <a:lnTo>
                  <a:pt x="0" y="0"/>
                </a:lnTo>
                <a:close/>
              </a:path>
            </a:pathLst>
          </a:custGeom>
          <a:blipFill>
            <a:blip r:embed="rId4"/>
            <a:stretch>
              <a:fillRect/>
            </a:stretch>
          </a:blipFill>
        </p:spPr>
        <p:txBody>
          <a:bodyPr/>
          <a:lstStyle/>
          <a:p>
            <a:endParaRPr lang="en-US"/>
          </a:p>
        </p:txBody>
      </p:sp>
      <p:sp>
        <p:nvSpPr>
          <p:cNvPr id="4" name="Freeform 4"/>
          <p:cNvSpPr/>
          <p:nvPr/>
        </p:nvSpPr>
        <p:spPr>
          <a:xfrm>
            <a:off x="9492277" y="2333985"/>
            <a:ext cx="7980383" cy="4560219"/>
          </a:xfrm>
          <a:custGeom>
            <a:avLst/>
            <a:gdLst/>
            <a:ahLst/>
            <a:cxnLst/>
            <a:rect l="l" t="t" r="r" b="b"/>
            <a:pathLst>
              <a:path w="7980383" h="4560219">
                <a:moveTo>
                  <a:pt x="0" y="0"/>
                </a:moveTo>
                <a:lnTo>
                  <a:pt x="7980383" y="0"/>
                </a:lnTo>
                <a:lnTo>
                  <a:pt x="7980383" y="4560219"/>
                </a:lnTo>
                <a:lnTo>
                  <a:pt x="0" y="4560219"/>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994537" y="610939"/>
            <a:ext cx="10178685" cy="1076325"/>
          </a:xfrm>
          <a:prstGeom prst="rect">
            <a:avLst/>
          </a:prstGeom>
        </p:spPr>
        <p:txBody>
          <a:bodyPr lIns="0" tIns="0" rIns="0" bIns="0" rtlCol="0" anchor="t">
            <a:spAutoFit/>
          </a:bodyPr>
          <a:lstStyle/>
          <a:p>
            <a:pPr>
              <a:lnSpc>
                <a:spcPts val="8400"/>
              </a:lnSpc>
            </a:pPr>
            <a:r>
              <a:rPr lang="en-US" sz="7000">
                <a:solidFill>
                  <a:srgbClr val="01003B"/>
                </a:solidFill>
                <a:latin typeface="Cabin Bold"/>
              </a:rPr>
              <a:t>Mô phỏng</a:t>
            </a:r>
          </a:p>
        </p:txBody>
      </p:sp>
      <p:sp>
        <p:nvSpPr>
          <p:cNvPr id="6" name="TextBox 6"/>
          <p:cNvSpPr txBox="1"/>
          <p:nvPr/>
        </p:nvSpPr>
        <p:spPr>
          <a:xfrm>
            <a:off x="17259300" y="8989060"/>
            <a:ext cx="21336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9</a:t>
            </a:r>
          </a:p>
        </p:txBody>
      </p:sp>
      <p:sp>
        <p:nvSpPr>
          <p:cNvPr id="7" name="TextBox 7"/>
          <p:cNvSpPr txBox="1"/>
          <p:nvPr/>
        </p:nvSpPr>
        <p:spPr>
          <a:xfrm>
            <a:off x="3064895" y="7513329"/>
            <a:ext cx="2578894" cy="481331"/>
          </a:xfrm>
          <a:prstGeom prst="rect">
            <a:avLst/>
          </a:prstGeom>
        </p:spPr>
        <p:txBody>
          <a:bodyPr lIns="0" tIns="0" rIns="0" bIns="0" rtlCol="0" anchor="t">
            <a:spAutoFit/>
          </a:bodyPr>
          <a:lstStyle/>
          <a:p>
            <a:pPr algn="ctr">
              <a:lnSpc>
                <a:spcPts val="3919"/>
              </a:lnSpc>
              <a:spcBef>
                <a:spcPct val="0"/>
              </a:spcBef>
            </a:pPr>
            <a:r>
              <a:rPr lang="en-US" sz="2799" dirty="0" err="1">
                <a:solidFill>
                  <a:srgbClr val="01003B"/>
                </a:solidFill>
                <a:latin typeface="IBM Plex Sans Bold Italics"/>
              </a:rPr>
              <a:t>Mô</a:t>
            </a:r>
            <a:r>
              <a:rPr lang="en-US" sz="2799" dirty="0">
                <a:solidFill>
                  <a:srgbClr val="01003B"/>
                </a:solidFill>
                <a:latin typeface="IBM Plex Sans Bold Italics"/>
              </a:rPr>
              <a:t> </a:t>
            </a:r>
            <a:r>
              <a:rPr lang="en-US" sz="2799" dirty="0" err="1">
                <a:solidFill>
                  <a:srgbClr val="01003B"/>
                </a:solidFill>
                <a:latin typeface="IBM Plex Sans Bold Italics"/>
              </a:rPr>
              <a:t>hình</a:t>
            </a:r>
            <a:r>
              <a:rPr lang="en-US" sz="2799" dirty="0">
                <a:solidFill>
                  <a:srgbClr val="01003B"/>
                </a:solidFill>
                <a:latin typeface="IBM Plex Sans Bold Italics"/>
              </a:rPr>
              <a:t> </a:t>
            </a:r>
            <a:r>
              <a:rPr lang="en-US" sz="2799" dirty="0" err="1">
                <a:solidFill>
                  <a:srgbClr val="01003B"/>
                </a:solidFill>
                <a:latin typeface="IBM Plex Sans Bold Italics"/>
              </a:rPr>
              <a:t>thiết</a:t>
            </a:r>
            <a:r>
              <a:rPr lang="en-US" sz="2799" dirty="0">
                <a:solidFill>
                  <a:srgbClr val="01003B"/>
                </a:solidFill>
                <a:latin typeface="IBM Plex Sans Bold Italics"/>
              </a:rPr>
              <a:t> </a:t>
            </a:r>
            <a:r>
              <a:rPr lang="en-US" sz="2799" dirty="0" err="1">
                <a:solidFill>
                  <a:srgbClr val="01003B"/>
                </a:solidFill>
                <a:latin typeface="IBM Plex Sans Bold Italics"/>
              </a:rPr>
              <a:t>kế</a:t>
            </a:r>
            <a:endParaRPr lang="en-US" sz="2799" dirty="0">
              <a:solidFill>
                <a:srgbClr val="01003B"/>
              </a:solidFill>
              <a:latin typeface="IBM Plex Sans Bold Italics"/>
            </a:endParaRPr>
          </a:p>
        </p:txBody>
      </p:sp>
      <p:sp>
        <p:nvSpPr>
          <p:cNvPr id="8" name="TextBox 8"/>
          <p:cNvSpPr txBox="1"/>
          <p:nvPr/>
        </p:nvSpPr>
        <p:spPr>
          <a:xfrm>
            <a:off x="11887200" y="7513329"/>
            <a:ext cx="4183856" cy="481331"/>
          </a:xfrm>
          <a:prstGeom prst="rect">
            <a:avLst/>
          </a:prstGeom>
        </p:spPr>
        <p:txBody>
          <a:bodyPr lIns="0" tIns="0" rIns="0" bIns="0" rtlCol="0" anchor="t">
            <a:spAutoFit/>
          </a:bodyPr>
          <a:lstStyle/>
          <a:p>
            <a:pPr algn="ctr">
              <a:lnSpc>
                <a:spcPts val="3919"/>
              </a:lnSpc>
              <a:spcBef>
                <a:spcPct val="0"/>
              </a:spcBef>
            </a:pPr>
            <a:r>
              <a:rPr lang="en-US" sz="2799" dirty="0">
                <a:solidFill>
                  <a:srgbClr val="01003B"/>
                </a:solidFill>
                <a:latin typeface="IBM Plex Sans Bold Italics"/>
              </a:rPr>
              <a:t>Chia </a:t>
            </a:r>
            <a:r>
              <a:rPr lang="en-US" sz="2799" dirty="0" err="1">
                <a:solidFill>
                  <a:srgbClr val="01003B"/>
                </a:solidFill>
                <a:latin typeface="IBM Plex Sans Bold Italics"/>
              </a:rPr>
              <a:t>lưới</a:t>
            </a:r>
            <a:r>
              <a:rPr lang="en-US" sz="2799" dirty="0">
                <a:solidFill>
                  <a:srgbClr val="01003B"/>
                </a:solidFill>
                <a:latin typeface="IBM Plex Sans Bold Italics"/>
              </a:rPr>
              <a:t> (Mesh)</a:t>
            </a:r>
          </a:p>
        </p:txBody>
      </p:sp>
      <p:sp>
        <p:nvSpPr>
          <p:cNvPr id="9" name="TextBox 9"/>
          <p:cNvSpPr txBox="1"/>
          <p:nvPr/>
        </p:nvSpPr>
        <p:spPr>
          <a:xfrm>
            <a:off x="1503827" y="8604260"/>
            <a:ext cx="14883916" cy="1073786"/>
          </a:xfrm>
          <a:prstGeom prst="rect">
            <a:avLst/>
          </a:prstGeom>
        </p:spPr>
        <p:txBody>
          <a:bodyPr lIns="0" tIns="0" rIns="0" bIns="0" rtlCol="0" anchor="t">
            <a:spAutoFit/>
          </a:bodyPr>
          <a:lstStyle/>
          <a:p>
            <a:pPr marL="669281" lvl="1" indent="-334641">
              <a:lnSpc>
                <a:spcPts val="4339"/>
              </a:lnSpc>
              <a:spcBef>
                <a:spcPct val="0"/>
              </a:spcBef>
              <a:buFont typeface="Arial"/>
              <a:buChar char="•"/>
            </a:pPr>
            <a:r>
              <a:rPr lang="en-US" sz="3099" dirty="0" err="1">
                <a:solidFill>
                  <a:srgbClr val="01003B"/>
                </a:solidFill>
                <a:latin typeface="Cabin"/>
              </a:rPr>
              <a:t>Mô</a:t>
            </a:r>
            <a:r>
              <a:rPr lang="en-US" sz="3099" dirty="0">
                <a:solidFill>
                  <a:srgbClr val="01003B"/>
                </a:solidFill>
                <a:latin typeface="Cabin"/>
              </a:rPr>
              <a:t> </a:t>
            </a:r>
            <a:r>
              <a:rPr lang="en-US" sz="3099" dirty="0" err="1">
                <a:solidFill>
                  <a:srgbClr val="01003B"/>
                </a:solidFill>
                <a:latin typeface="Cabin"/>
              </a:rPr>
              <a:t>hình</a:t>
            </a:r>
            <a:r>
              <a:rPr lang="en-US" sz="3099" dirty="0">
                <a:solidFill>
                  <a:srgbClr val="01003B"/>
                </a:solidFill>
                <a:latin typeface="Cabin"/>
              </a:rPr>
              <a:t> </a:t>
            </a:r>
            <a:r>
              <a:rPr lang="en-US" sz="3099" dirty="0" err="1">
                <a:solidFill>
                  <a:srgbClr val="01003B"/>
                </a:solidFill>
                <a:latin typeface="Cabin"/>
              </a:rPr>
              <a:t>này</a:t>
            </a:r>
            <a:r>
              <a:rPr lang="en-US" sz="3099" dirty="0">
                <a:solidFill>
                  <a:srgbClr val="01003B"/>
                </a:solidFill>
                <a:latin typeface="Cabin"/>
              </a:rPr>
              <a:t> ta </a:t>
            </a:r>
            <a:r>
              <a:rPr lang="en-US" sz="3099" dirty="0" err="1">
                <a:solidFill>
                  <a:srgbClr val="01003B"/>
                </a:solidFill>
                <a:latin typeface="Cabin"/>
              </a:rPr>
              <a:t>sử</a:t>
            </a:r>
            <a:r>
              <a:rPr lang="en-US" sz="3099" dirty="0">
                <a:solidFill>
                  <a:srgbClr val="01003B"/>
                </a:solidFill>
                <a:latin typeface="Cabin"/>
              </a:rPr>
              <a:t> </a:t>
            </a:r>
            <a:r>
              <a:rPr lang="en-US" sz="3099" dirty="0" err="1">
                <a:solidFill>
                  <a:srgbClr val="01003B"/>
                </a:solidFill>
                <a:latin typeface="Cabin"/>
              </a:rPr>
              <a:t>dụng</a:t>
            </a:r>
            <a:r>
              <a:rPr lang="en-US" sz="3099" dirty="0">
                <a:solidFill>
                  <a:srgbClr val="01003B"/>
                </a:solidFill>
                <a:latin typeface="Cabin"/>
              </a:rPr>
              <a:t> </a:t>
            </a:r>
            <a:r>
              <a:rPr lang="en-US" sz="3099" dirty="0" err="1">
                <a:solidFill>
                  <a:srgbClr val="01003B"/>
                </a:solidFill>
                <a:latin typeface="Cabin"/>
              </a:rPr>
              <a:t>quá</a:t>
            </a:r>
            <a:r>
              <a:rPr lang="en-US" sz="3099" dirty="0">
                <a:solidFill>
                  <a:srgbClr val="01003B"/>
                </a:solidFill>
                <a:latin typeface="Cabin"/>
              </a:rPr>
              <a:t> </a:t>
            </a:r>
            <a:r>
              <a:rPr lang="en-US" sz="3099" dirty="0" err="1">
                <a:solidFill>
                  <a:srgbClr val="01003B"/>
                </a:solidFill>
                <a:latin typeface="Cabin"/>
              </a:rPr>
              <a:t>trình</a:t>
            </a:r>
            <a:r>
              <a:rPr lang="en-US" sz="3099" dirty="0">
                <a:solidFill>
                  <a:srgbClr val="01003B"/>
                </a:solidFill>
                <a:latin typeface="Cabin"/>
              </a:rPr>
              <a:t> chia </a:t>
            </a:r>
            <a:r>
              <a:rPr lang="en-US" sz="3099" dirty="0" err="1">
                <a:solidFill>
                  <a:srgbClr val="01003B"/>
                </a:solidFill>
                <a:latin typeface="Cabin"/>
              </a:rPr>
              <a:t>lưới</a:t>
            </a:r>
            <a:r>
              <a:rPr lang="en-US" sz="3099" dirty="0">
                <a:solidFill>
                  <a:srgbClr val="01003B"/>
                </a:solidFill>
                <a:latin typeface="Cabin"/>
              </a:rPr>
              <a:t> </a:t>
            </a:r>
            <a:r>
              <a:rPr lang="en-US" sz="3099" dirty="0" err="1">
                <a:solidFill>
                  <a:srgbClr val="01003B"/>
                </a:solidFill>
                <a:latin typeface="Cabin"/>
              </a:rPr>
              <a:t>khá</a:t>
            </a:r>
            <a:r>
              <a:rPr lang="en-US" sz="3099" dirty="0">
                <a:solidFill>
                  <a:srgbClr val="01003B"/>
                </a:solidFill>
                <a:latin typeface="Cabin"/>
              </a:rPr>
              <a:t> </a:t>
            </a:r>
            <a:r>
              <a:rPr lang="en-US" sz="3099" dirty="0" err="1">
                <a:solidFill>
                  <a:srgbClr val="01003B"/>
                </a:solidFill>
                <a:latin typeface="Cabin"/>
              </a:rPr>
              <a:t>thưa</a:t>
            </a:r>
            <a:r>
              <a:rPr lang="en-US" sz="3099" dirty="0">
                <a:solidFill>
                  <a:srgbClr val="01003B"/>
                </a:solidFill>
                <a:latin typeface="Cabin"/>
              </a:rPr>
              <a:t> </a:t>
            </a:r>
            <a:r>
              <a:rPr lang="en-US" sz="3099" dirty="0" err="1">
                <a:solidFill>
                  <a:srgbClr val="01003B"/>
                </a:solidFill>
                <a:latin typeface="Cabin"/>
              </a:rPr>
              <a:t>như</a:t>
            </a:r>
            <a:r>
              <a:rPr lang="en-US" sz="3099" dirty="0">
                <a:solidFill>
                  <a:srgbClr val="01003B"/>
                </a:solidFill>
                <a:latin typeface="Cabin"/>
              </a:rPr>
              <a:t> </a:t>
            </a:r>
            <a:r>
              <a:rPr lang="en-US" sz="3099" dirty="0" err="1">
                <a:solidFill>
                  <a:srgbClr val="01003B"/>
                </a:solidFill>
                <a:latin typeface="Cabin"/>
              </a:rPr>
              <a:t>trên</a:t>
            </a:r>
            <a:r>
              <a:rPr lang="en-US" sz="3099" dirty="0">
                <a:solidFill>
                  <a:srgbClr val="01003B"/>
                </a:solidFill>
                <a:latin typeface="Cabin"/>
              </a:rPr>
              <a:t> </a:t>
            </a:r>
            <a:r>
              <a:rPr lang="en-US" sz="3099" dirty="0" err="1">
                <a:solidFill>
                  <a:srgbClr val="01003B"/>
                </a:solidFill>
                <a:latin typeface="Cabin"/>
              </a:rPr>
              <a:t>giúp</a:t>
            </a:r>
            <a:r>
              <a:rPr lang="en-US" sz="3099" dirty="0">
                <a:solidFill>
                  <a:srgbClr val="01003B"/>
                </a:solidFill>
                <a:latin typeface="Cabin"/>
              </a:rPr>
              <a:t> </a:t>
            </a:r>
            <a:r>
              <a:rPr lang="en-US" sz="3099" dirty="0" err="1">
                <a:solidFill>
                  <a:srgbClr val="01003B"/>
                </a:solidFill>
                <a:latin typeface="Cabin"/>
              </a:rPr>
              <a:t>tiết</a:t>
            </a:r>
            <a:r>
              <a:rPr lang="en-US" sz="3099" dirty="0">
                <a:solidFill>
                  <a:srgbClr val="01003B"/>
                </a:solidFill>
                <a:latin typeface="Cabin"/>
              </a:rPr>
              <a:t> </a:t>
            </a:r>
            <a:r>
              <a:rPr lang="en-US" sz="3099" dirty="0" err="1">
                <a:solidFill>
                  <a:srgbClr val="01003B"/>
                </a:solidFill>
                <a:latin typeface="Cabin"/>
              </a:rPr>
              <a:t>kiệm</a:t>
            </a:r>
            <a:r>
              <a:rPr lang="en-US" sz="3099" dirty="0">
                <a:solidFill>
                  <a:srgbClr val="01003B"/>
                </a:solidFill>
                <a:latin typeface="Cabin"/>
              </a:rPr>
              <a:t> </a:t>
            </a:r>
            <a:r>
              <a:rPr lang="en-US" sz="3099" dirty="0" err="1">
                <a:solidFill>
                  <a:srgbClr val="01003B"/>
                </a:solidFill>
                <a:latin typeface="Cabin"/>
              </a:rPr>
              <a:t>thời</a:t>
            </a:r>
            <a:r>
              <a:rPr lang="en-US" sz="3099" dirty="0">
                <a:solidFill>
                  <a:srgbClr val="01003B"/>
                </a:solidFill>
                <a:latin typeface="Cabin"/>
              </a:rPr>
              <a:t> </a:t>
            </a:r>
            <a:r>
              <a:rPr lang="en-US" sz="3099" dirty="0" err="1">
                <a:solidFill>
                  <a:srgbClr val="01003B"/>
                </a:solidFill>
                <a:latin typeface="Cabin"/>
              </a:rPr>
              <a:t>gian</a:t>
            </a:r>
            <a:r>
              <a:rPr lang="en-US" sz="3099" dirty="0">
                <a:solidFill>
                  <a:srgbClr val="01003B"/>
                </a:solidFill>
                <a:latin typeface="Cabin"/>
              </a:rPr>
              <a:t> </a:t>
            </a:r>
            <a:r>
              <a:rPr lang="en-US" sz="3099" dirty="0" err="1">
                <a:solidFill>
                  <a:srgbClr val="01003B"/>
                </a:solidFill>
                <a:latin typeface="Cabin"/>
              </a:rPr>
              <a:t>mô</a:t>
            </a:r>
            <a:r>
              <a:rPr lang="en-US" sz="3099" dirty="0">
                <a:solidFill>
                  <a:srgbClr val="01003B"/>
                </a:solidFill>
                <a:latin typeface="Cabin"/>
              </a:rPr>
              <a:t> </a:t>
            </a:r>
            <a:r>
              <a:rPr lang="en-US" sz="3099" dirty="0" err="1">
                <a:solidFill>
                  <a:srgbClr val="01003B"/>
                </a:solidFill>
                <a:latin typeface="Cabin"/>
              </a:rPr>
              <a:t>phỏng</a:t>
            </a:r>
            <a:endParaRPr lang="en-US" sz="3099" dirty="0">
              <a:solidFill>
                <a:srgbClr val="01003B"/>
              </a:solidFill>
              <a:latin typeface="Cabi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615085" y="4726880"/>
            <a:ext cx="2630476" cy="1286437"/>
          </a:xfrm>
          <a:custGeom>
            <a:avLst/>
            <a:gdLst/>
            <a:ahLst/>
            <a:cxnLst/>
            <a:rect l="l" t="t" r="r" b="b"/>
            <a:pathLst>
              <a:path w="2630476" h="1286437">
                <a:moveTo>
                  <a:pt x="0" y="0"/>
                </a:moveTo>
                <a:lnTo>
                  <a:pt x="2630476" y="0"/>
                </a:lnTo>
                <a:lnTo>
                  <a:pt x="2630476" y="1286437"/>
                </a:lnTo>
                <a:lnTo>
                  <a:pt x="0" y="1286437"/>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1840197" y="666951"/>
            <a:ext cx="8010305" cy="2233946"/>
            <a:chOff x="0" y="0"/>
            <a:chExt cx="10680407" cy="2978595"/>
          </a:xfrm>
        </p:grpSpPr>
        <p:sp>
          <p:nvSpPr>
            <p:cNvPr id="5" name="TextBox 5"/>
            <p:cNvSpPr txBox="1"/>
            <p:nvPr/>
          </p:nvSpPr>
          <p:spPr>
            <a:xfrm>
              <a:off x="0" y="0"/>
              <a:ext cx="10680407" cy="1384300"/>
            </a:xfrm>
            <a:prstGeom prst="rect">
              <a:avLst/>
            </a:prstGeom>
          </p:spPr>
          <p:txBody>
            <a:bodyPr lIns="0" tIns="0" rIns="0" bIns="0" rtlCol="0" anchor="t">
              <a:spAutoFit/>
            </a:bodyPr>
            <a:lstStyle/>
            <a:p>
              <a:pPr>
                <a:lnSpc>
                  <a:spcPts val="8238"/>
                </a:lnSpc>
              </a:pPr>
              <a:r>
                <a:rPr lang="en-US" sz="6865" dirty="0" err="1">
                  <a:solidFill>
                    <a:srgbClr val="01003B"/>
                  </a:solidFill>
                  <a:latin typeface="Cabin Bold"/>
                </a:rPr>
                <a:t>Điều</a:t>
              </a:r>
              <a:r>
                <a:rPr lang="en-US" sz="6865" dirty="0">
                  <a:solidFill>
                    <a:srgbClr val="01003B"/>
                  </a:solidFill>
                  <a:latin typeface="Cabin Bold"/>
                </a:rPr>
                <a:t> </a:t>
              </a:r>
              <a:r>
                <a:rPr lang="en-US" sz="6865" dirty="0" err="1">
                  <a:solidFill>
                    <a:srgbClr val="01003B"/>
                  </a:solidFill>
                  <a:latin typeface="Cabin Bold"/>
                </a:rPr>
                <a:t>kiện</a:t>
              </a:r>
              <a:r>
                <a:rPr lang="en-US" sz="6865" dirty="0">
                  <a:solidFill>
                    <a:srgbClr val="01003B"/>
                  </a:solidFill>
                  <a:latin typeface="Cabin Bold"/>
                </a:rPr>
                <a:t> </a:t>
              </a:r>
              <a:r>
                <a:rPr lang="en-US" sz="6865" dirty="0" err="1">
                  <a:solidFill>
                    <a:srgbClr val="01003B"/>
                  </a:solidFill>
                  <a:latin typeface="Cabin Bold"/>
                </a:rPr>
                <a:t>biên</a:t>
              </a:r>
              <a:endParaRPr lang="en-US" sz="6865" dirty="0">
                <a:solidFill>
                  <a:srgbClr val="01003B"/>
                </a:solidFill>
                <a:latin typeface="Cabin Bold"/>
              </a:endParaRPr>
            </a:p>
          </p:txBody>
        </p:sp>
        <p:sp>
          <p:nvSpPr>
            <p:cNvPr id="6" name="TextBox 6"/>
            <p:cNvSpPr txBox="1"/>
            <p:nvPr/>
          </p:nvSpPr>
          <p:spPr>
            <a:xfrm>
              <a:off x="0" y="2269375"/>
              <a:ext cx="8731492" cy="709220"/>
            </a:xfrm>
            <a:prstGeom prst="rect">
              <a:avLst/>
            </a:prstGeom>
          </p:spPr>
          <p:txBody>
            <a:bodyPr lIns="0" tIns="0" rIns="0" bIns="0" rtlCol="0" anchor="t">
              <a:spAutoFit/>
            </a:bodyPr>
            <a:lstStyle/>
            <a:p>
              <a:pPr algn="l">
                <a:lnSpc>
                  <a:spcPts val="4544"/>
                </a:lnSpc>
              </a:pPr>
              <a:endParaRPr/>
            </a:p>
          </p:txBody>
        </p:sp>
      </p:grpSp>
      <p:sp>
        <p:nvSpPr>
          <p:cNvPr id="7" name="TextBox 7"/>
          <p:cNvSpPr txBox="1"/>
          <p:nvPr/>
        </p:nvSpPr>
        <p:spPr>
          <a:xfrm>
            <a:off x="17152620" y="8989060"/>
            <a:ext cx="42672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10</a:t>
            </a:r>
          </a:p>
        </p:txBody>
      </p:sp>
      <p:sp>
        <p:nvSpPr>
          <p:cNvPr id="8" name="TextBox 8"/>
          <p:cNvSpPr txBox="1"/>
          <p:nvPr/>
        </p:nvSpPr>
        <p:spPr>
          <a:xfrm>
            <a:off x="1188547" y="2547071"/>
            <a:ext cx="16284113" cy="1616710"/>
          </a:xfrm>
          <a:prstGeom prst="rect">
            <a:avLst/>
          </a:prstGeom>
        </p:spPr>
        <p:txBody>
          <a:bodyPr lIns="0" tIns="0" rIns="0" bIns="0" rtlCol="0" anchor="t">
            <a:spAutoFit/>
          </a:bodyPr>
          <a:lstStyle/>
          <a:p>
            <a:pPr marL="669289" lvl="1" indent="-334645">
              <a:lnSpc>
                <a:spcPts val="4339"/>
              </a:lnSpc>
              <a:spcBef>
                <a:spcPct val="0"/>
              </a:spcBef>
              <a:buFont typeface="Arial"/>
              <a:buChar char="•"/>
            </a:pPr>
            <a:r>
              <a:rPr lang="en-US" sz="3099">
                <a:solidFill>
                  <a:srgbClr val="01003B"/>
                </a:solidFill>
                <a:latin typeface="Cabin"/>
              </a:rPr>
              <a:t>Mô hình mà chúng ta sử dụng là mô hình có check valve một chiều sử dụng điều kiện biên đơn giản dựa trên mất mát đường ống hệ số K, từ đó ta cũng có thể tính công suất đầu ra các valve bằng công thức: </a:t>
            </a:r>
          </a:p>
        </p:txBody>
      </p:sp>
      <p:sp>
        <p:nvSpPr>
          <p:cNvPr id="9" name="TextBox 9"/>
          <p:cNvSpPr txBox="1"/>
          <p:nvPr/>
        </p:nvSpPr>
        <p:spPr>
          <a:xfrm>
            <a:off x="1159584" y="6508617"/>
            <a:ext cx="15968833" cy="2166042"/>
          </a:xfrm>
          <a:prstGeom prst="rect">
            <a:avLst/>
          </a:prstGeom>
        </p:spPr>
        <p:txBody>
          <a:bodyPr lIns="0" tIns="0" rIns="0" bIns="0" rtlCol="0" anchor="t">
            <a:spAutoFit/>
          </a:bodyPr>
          <a:lstStyle/>
          <a:p>
            <a:pPr marL="669289" lvl="1" indent="-334645" algn="just">
              <a:lnSpc>
                <a:spcPts val="4339"/>
              </a:lnSpc>
              <a:buFont typeface="Arial"/>
              <a:buChar char="•"/>
            </a:pPr>
            <a:r>
              <a:rPr lang="en-US" sz="3099" i="1" dirty="0">
                <a:solidFill>
                  <a:srgbClr val="01003B"/>
                </a:solidFill>
                <a:latin typeface="Cabin"/>
              </a:rPr>
              <a:t>A</a:t>
            </a:r>
            <a:r>
              <a:rPr lang="en-US" sz="3099" dirty="0">
                <a:solidFill>
                  <a:srgbClr val="01003B"/>
                </a:solidFill>
                <a:latin typeface="Cabin"/>
              </a:rPr>
              <a:t> </a:t>
            </a:r>
            <a:r>
              <a:rPr lang="en-US" sz="3099" dirty="0" err="1">
                <a:solidFill>
                  <a:srgbClr val="01003B"/>
                </a:solidFill>
                <a:latin typeface="Cabin"/>
              </a:rPr>
              <a:t>là</a:t>
            </a:r>
            <a:r>
              <a:rPr lang="en-US" sz="3099" dirty="0">
                <a:solidFill>
                  <a:srgbClr val="01003B"/>
                </a:solidFill>
                <a:latin typeface="Cabin"/>
              </a:rPr>
              <a:t> </a:t>
            </a:r>
            <a:r>
              <a:rPr lang="en-US" sz="3099" dirty="0" err="1">
                <a:solidFill>
                  <a:srgbClr val="01003B"/>
                </a:solidFill>
                <a:latin typeface="Cabin"/>
              </a:rPr>
              <a:t>hằng</a:t>
            </a:r>
            <a:r>
              <a:rPr lang="en-US" sz="3099" dirty="0">
                <a:solidFill>
                  <a:srgbClr val="01003B"/>
                </a:solidFill>
                <a:latin typeface="Cabin"/>
              </a:rPr>
              <a:t> </a:t>
            </a:r>
            <a:r>
              <a:rPr lang="en-US" sz="3099" dirty="0" err="1">
                <a:solidFill>
                  <a:srgbClr val="01003B"/>
                </a:solidFill>
                <a:latin typeface="Cabin"/>
              </a:rPr>
              <a:t>số</a:t>
            </a:r>
            <a:r>
              <a:rPr lang="en-US" sz="3099" dirty="0">
                <a:solidFill>
                  <a:srgbClr val="01003B"/>
                </a:solidFill>
                <a:latin typeface="Cabin"/>
              </a:rPr>
              <a:t> </a:t>
            </a:r>
            <a:r>
              <a:rPr lang="en-US" sz="3099" dirty="0" err="1">
                <a:solidFill>
                  <a:srgbClr val="01003B"/>
                </a:solidFill>
                <a:latin typeface="Cabin"/>
              </a:rPr>
              <a:t>không</a:t>
            </a:r>
            <a:r>
              <a:rPr lang="en-US" sz="3099" dirty="0">
                <a:solidFill>
                  <a:srgbClr val="01003B"/>
                </a:solidFill>
                <a:latin typeface="Cabin"/>
              </a:rPr>
              <a:t> </a:t>
            </a:r>
            <a:r>
              <a:rPr lang="en-US" sz="3099" dirty="0" err="1">
                <a:solidFill>
                  <a:srgbClr val="01003B"/>
                </a:solidFill>
                <a:latin typeface="Cabin"/>
              </a:rPr>
              <a:t>thứ</a:t>
            </a:r>
            <a:r>
              <a:rPr lang="en-US" sz="3099" dirty="0">
                <a:solidFill>
                  <a:srgbClr val="01003B"/>
                </a:solidFill>
                <a:latin typeface="Cabin"/>
              </a:rPr>
              <a:t> </a:t>
            </a:r>
            <a:r>
              <a:rPr lang="en-US" sz="3099" dirty="0" err="1">
                <a:solidFill>
                  <a:srgbClr val="01003B"/>
                </a:solidFill>
                <a:latin typeface="Cabin"/>
              </a:rPr>
              <a:t>nguyên</a:t>
            </a:r>
            <a:r>
              <a:rPr lang="en-US" sz="3099" dirty="0">
                <a:solidFill>
                  <a:srgbClr val="01003B"/>
                </a:solidFill>
                <a:latin typeface="Cabin"/>
              </a:rPr>
              <a:t>, </a:t>
            </a:r>
            <a:r>
              <a:rPr lang="en-US" sz="3099" dirty="0" err="1">
                <a:solidFill>
                  <a:srgbClr val="01003B"/>
                </a:solidFill>
                <a:latin typeface="Cabin"/>
              </a:rPr>
              <a:t>hằng</a:t>
            </a:r>
            <a:r>
              <a:rPr lang="en-US" sz="3099" dirty="0">
                <a:solidFill>
                  <a:srgbClr val="01003B"/>
                </a:solidFill>
                <a:latin typeface="Cabin"/>
              </a:rPr>
              <a:t> </a:t>
            </a:r>
            <a:r>
              <a:rPr lang="en-US" sz="3099" dirty="0" err="1">
                <a:solidFill>
                  <a:srgbClr val="01003B"/>
                </a:solidFill>
                <a:latin typeface="Cabin"/>
              </a:rPr>
              <a:t>số</a:t>
            </a:r>
            <a:r>
              <a:rPr lang="en-US" sz="3099" dirty="0">
                <a:solidFill>
                  <a:srgbClr val="01003B"/>
                </a:solidFill>
                <a:latin typeface="Cabin"/>
              </a:rPr>
              <a:t> </a:t>
            </a:r>
            <a:r>
              <a:rPr lang="en-US" sz="3099" dirty="0" err="1">
                <a:solidFill>
                  <a:srgbClr val="01003B"/>
                </a:solidFill>
                <a:latin typeface="Cabin"/>
              </a:rPr>
              <a:t>này</a:t>
            </a:r>
            <a:r>
              <a:rPr lang="en-US" sz="3099" dirty="0">
                <a:solidFill>
                  <a:srgbClr val="01003B"/>
                </a:solidFill>
                <a:latin typeface="Cabin"/>
              </a:rPr>
              <a:t> </a:t>
            </a:r>
            <a:r>
              <a:rPr lang="en-US" sz="3099" dirty="0" err="1">
                <a:solidFill>
                  <a:srgbClr val="01003B"/>
                </a:solidFill>
                <a:latin typeface="Cabin"/>
              </a:rPr>
              <a:t>sẽ</a:t>
            </a:r>
            <a:r>
              <a:rPr lang="en-US" sz="3099" dirty="0">
                <a:solidFill>
                  <a:srgbClr val="01003B"/>
                </a:solidFill>
                <a:latin typeface="Cabin"/>
              </a:rPr>
              <a:t> </a:t>
            </a:r>
            <a:r>
              <a:rPr lang="en-US" sz="3099" dirty="0" err="1">
                <a:solidFill>
                  <a:srgbClr val="01003B"/>
                </a:solidFill>
                <a:latin typeface="Cabin"/>
              </a:rPr>
              <a:t>thay</a:t>
            </a:r>
            <a:r>
              <a:rPr lang="en-US" sz="3099" dirty="0">
                <a:solidFill>
                  <a:srgbClr val="01003B"/>
                </a:solidFill>
                <a:latin typeface="Cabin"/>
              </a:rPr>
              <a:t> </a:t>
            </a:r>
            <a:r>
              <a:rPr lang="en-US" sz="3099" dirty="0" err="1">
                <a:solidFill>
                  <a:srgbClr val="01003B"/>
                </a:solidFill>
                <a:latin typeface="Cabin"/>
              </a:rPr>
              <a:t>đổi</a:t>
            </a:r>
            <a:r>
              <a:rPr lang="en-US" sz="3099" dirty="0">
                <a:solidFill>
                  <a:srgbClr val="01003B"/>
                </a:solidFill>
                <a:latin typeface="Cabin"/>
              </a:rPr>
              <a:t> </a:t>
            </a:r>
            <a:r>
              <a:rPr lang="en-US" sz="3099" dirty="0" err="1">
                <a:solidFill>
                  <a:srgbClr val="01003B"/>
                </a:solidFill>
                <a:latin typeface="Cabin"/>
              </a:rPr>
              <a:t>dựa</a:t>
            </a:r>
            <a:r>
              <a:rPr lang="en-US" sz="3099" dirty="0">
                <a:solidFill>
                  <a:srgbClr val="01003B"/>
                </a:solidFill>
                <a:latin typeface="Cabin"/>
              </a:rPr>
              <a:t> </a:t>
            </a:r>
            <a:r>
              <a:rPr lang="en-US" sz="3099" dirty="0" err="1">
                <a:solidFill>
                  <a:srgbClr val="01003B"/>
                </a:solidFill>
                <a:latin typeface="Cabin"/>
              </a:rPr>
              <a:t>trên</a:t>
            </a:r>
            <a:r>
              <a:rPr lang="en-US" sz="3099" dirty="0">
                <a:solidFill>
                  <a:srgbClr val="01003B"/>
                </a:solidFill>
                <a:latin typeface="Cabin"/>
              </a:rPr>
              <a:t> </a:t>
            </a:r>
            <a:r>
              <a:rPr lang="en-US" sz="3099" dirty="0" err="1">
                <a:solidFill>
                  <a:srgbClr val="01003B"/>
                </a:solidFill>
                <a:latin typeface="Cabin"/>
              </a:rPr>
              <a:t>sự</a:t>
            </a:r>
            <a:r>
              <a:rPr lang="en-US" sz="3099" dirty="0">
                <a:solidFill>
                  <a:srgbClr val="01003B"/>
                </a:solidFill>
                <a:latin typeface="Cabin"/>
              </a:rPr>
              <a:t> </a:t>
            </a:r>
            <a:r>
              <a:rPr lang="en-US" sz="3099" dirty="0" err="1">
                <a:solidFill>
                  <a:srgbClr val="01003B"/>
                </a:solidFill>
                <a:latin typeface="Cabin"/>
              </a:rPr>
              <a:t>thay</a:t>
            </a:r>
            <a:r>
              <a:rPr lang="en-US" sz="3099" dirty="0">
                <a:solidFill>
                  <a:srgbClr val="01003B"/>
                </a:solidFill>
                <a:latin typeface="Cabin"/>
              </a:rPr>
              <a:t> </a:t>
            </a:r>
            <a:r>
              <a:rPr lang="en-US" sz="3099" dirty="0" err="1">
                <a:solidFill>
                  <a:srgbClr val="01003B"/>
                </a:solidFill>
                <a:latin typeface="Cabin"/>
              </a:rPr>
              <a:t>đổi</a:t>
            </a:r>
            <a:r>
              <a:rPr lang="en-US" sz="3099" dirty="0">
                <a:solidFill>
                  <a:srgbClr val="01003B"/>
                </a:solidFill>
                <a:latin typeface="Cabin"/>
              </a:rPr>
              <a:t> </a:t>
            </a:r>
            <a:r>
              <a:rPr lang="en-US" sz="3099" dirty="0" err="1">
                <a:solidFill>
                  <a:srgbClr val="01003B"/>
                </a:solidFill>
                <a:latin typeface="Cabin"/>
              </a:rPr>
              <a:t>vận</a:t>
            </a:r>
            <a:r>
              <a:rPr lang="en-US" sz="3099" dirty="0">
                <a:solidFill>
                  <a:srgbClr val="01003B"/>
                </a:solidFill>
                <a:latin typeface="Cabin"/>
              </a:rPr>
              <a:t> </a:t>
            </a:r>
            <a:r>
              <a:rPr lang="en-US" sz="3099" dirty="0" err="1">
                <a:solidFill>
                  <a:srgbClr val="01003B"/>
                </a:solidFill>
                <a:latin typeface="Cabin"/>
              </a:rPr>
              <a:t>tốc</a:t>
            </a:r>
            <a:r>
              <a:rPr lang="en-US" sz="3099" dirty="0">
                <a:solidFill>
                  <a:srgbClr val="01003B"/>
                </a:solidFill>
                <a:latin typeface="Cabin"/>
              </a:rPr>
              <a:t> </a:t>
            </a:r>
            <a:r>
              <a:rPr lang="en-US" sz="3099" dirty="0" err="1">
                <a:solidFill>
                  <a:srgbClr val="01003B"/>
                </a:solidFill>
                <a:latin typeface="Cabin"/>
              </a:rPr>
              <a:t>trung</a:t>
            </a:r>
            <a:r>
              <a:rPr lang="en-US" sz="3099" dirty="0">
                <a:solidFill>
                  <a:srgbClr val="01003B"/>
                </a:solidFill>
                <a:latin typeface="Cabin"/>
              </a:rPr>
              <a:t> </a:t>
            </a:r>
            <a:r>
              <a:rPr lang="en-US" sz="3099" dirty="0" err="1">
                <a:solidFill>
                  <a:srgbClr val="01003B"/>
                </a:solidFill>
                <a:latin typeface="Cabin"/>
              </a:rPr>
              <a:t>bình</a:t>
            </a:r>
            <a:r>
              <a:rPr lang="en-US" sz="3099" dirty="0">
                <a:solidFill>
                  <a:srgbClr val="01003B"/>
                </a:solidFill>
                <a:latin typeface="Cabin"/>
              </a:rPr>
              <a:t>, </a:t>
            </a:r>
            <a:r>
              <a:rPr lang="en-US" sz="3099" dirty="0" err="1">
                <a:solidFill>
                  <a:srgbClr val="01003B"/>
                </a:solidFill>
                <a:latin typeface="Cabin"/>
              </a:rPr>
              <a:t>trong</a:t>
            </a:r>
            <a:r>
              <a:rPr lang="en-US" sz="3099" dirty="0">
                <a:solidFill>
                  <a:srgbClr val="01003B"/>
                </a:solidFill>
                <a:latin typeface="Cabin"/>
              </a:rPr>
              <a:t> </a:t>
            </a:r>
            <a:r>
              <a:rPr lang="en-US" sz="3099" dirty="0" err="1">
                <a:solidFill>
                  <a:srgbClr val="01003B"/>
                </a:solidFill>
                <a:latin typeface="Cabin"/>
              </a:rPr>
              <a:t>mô</a:t>
            </a:r>
            <a:r>
              <a:rPr lang="en-US" sz="3099" dirty="0">
                <a:solidFill>
                  <a:srgbClr val="01003B"/>
                </a:solidFill>
                <a:latin typeface="Cabin"/>
              </a:rPr>
              <a:t> </a:t>
            </a:r>
            <a:r>
              <a:rPr lang="en-US" sz="3099" dirty="0" err="1">
                <a:solidFill>
                  <a:srgbClr val="01003B"/>
                </a:solidFill>
                <a:latin typeface="Cabin"/>
              </a:rPr>
              <a:t>hình</a:t>
            </a:r>
            <a:r>
              <a:rPr lang="en-US" sz="3099" dirty="0">
                <a:solidFill>
                  <a:srgbClr val="01003B"/>
                </a:solidFill>
                <a:latin typeface="Cabin"/>
              </a:rPr>
              <a:t> ta </a:t>
            </a:r>
            <a:r>
              <a:rPr lang="en-US" sz="3099" dirty="0" err="1">
                <a:solidFill>
                  <a:srgbClr val="01003B"/>
                </a:solidFill>
                <a:latin typeface="Cabin"/>
              </a:rPr>
              <a:t>sẽ</a:t>
            </a:r>
            <a:r>
              <a:rPr lang="en-US" sz="3099" dirty="0">
                <a:solidFill>
                  <a:srgbClr val="01003B"/>
                </a:solidFill>
                <a:latin typeface="Cabin"/>
              </a:rPr>
              <a:t> </a:t>
            </a:r>
            <a:r>
              <a:rPr lang="en-US" sz="3099" dirty="0" err="1">
                <a:solidFill>
                  <a:srgbClr val="01003B"/>
                </a:solidFill>
                <a:latin typeface="Cabin"/>
              </a:rPr>
              <a:t>đặt</a:t>
            </a:r>
            <a:r>
              <a:rPr lang="en-US" sz="3099" dirty="0">
                <a:solidFill>
                  <a:srgbClr val="01003B"/>
                </a:solidFill>
                <a:latin typeface="Cabin"/>
              </a:rPr>
              <a:t> A = 5000 </a:t>
            </a:r>
            <a:r>
              <a:rPr lang="en-US" sz="3099" dirty="0" err="1">
                <a:solidFill>
                  <a:srgbClr val="01003B"/>
                </a:solidFill>
                <a:latin typeface="Cabin"/>
              </a:rPr>
              <a:t>khi</a:t>
            </a:r>
            <a:r>
              <a:rPr lang="en-US" sz="3099" dirty="0">
                <a:solidFill>
                  <a:srgbClr val="01003B"/>
                </a:solidFill>
                <a:latin typeface="Cabin"/>
              </a:rPr>
              <a:t> van </a:t>
            </a:r>
            <a:r>
              <a:rPr lang="en-US" sz="3099" dirty="0" err="1">
                <a:solidFill>
                  <a:srgbClr val="01003B"/>
                </a:solidFill>
                <a:latin typeface="Cabin"/>
              </a:rPr>
              <a:t>đóng</a:t>
            </a:r>
            <a:r>
              <a:rPr lang="en-US" sz="3099" dirty="0">
                <a:solidFill>
                  <a:srgbClr val="01003B"/>
                </a:solidFill>
                <a:latin typeface="Cabin"/>
              </a:rPr>
              <a:t> </a:t>
            </a:r>
            <a:r>
              <a:rPr lang="en-US" sz="3099" dirty="0" err="1">
                <a:solidFill>
                  <a:srgbClr val="01003B"/>
                </a:solidFill>
                <a:latin typeface="Cabin"/>
              </a:rPr>
              <a:t>và</a:t>
            </a:r>
            <a:r>
              <a:rPr lang="en-US" sz="3099" dirty="0">
                <a:solidFill>
                  <a:srgbClr val="01003B"/>
                </a:solidFill>
                <a:latin typeface="Cabin"/>
              </a:rPr>
              <a:t> A = 0.1 </a:t>
            </a:r>
            <a:r>
              <a:rPr lang="en-US" sz="3099" dirty="0" err="1">
                <a:solidFill>
                  <a:srgbClr val="01003B"/>
                </a:solidFill>
                <a:latin typeface="Cabin"/>
              </a:rPr>
              <a:t>khi</a:t>
            </a:r>
            <a:r>
              <a:rPr lang="en-US" sz="3099" dirty="0">
                <a:solidFill>
                  <a:srgbClr val="01003B"/>
                </a:solidFill>
                <a:latin typeface="Cabin"/>
              </a:rPr>
              <a:t> van </a:t>
            </a:r>
            <a:r>
              <a:rPr lang="en-US" sz="3099" dirty="0" err="1">
                <a:solidFill>
                  <a:srgbClr val="01003B"/>
                </a:solidFill>
                <a:latin typeface="Cabin"/>
              </a:rPr>
              <a:t>mở</a:t>
            </a:r>
            <a:r>
              <a:rPr lang="en-US" sz="3099" dirty="0">
                <a:solidFill>
                  <a:srgbClr val="01003B"/>
                </a:solidFill>
                <a:latin typeface="Cabin"/>
              </a:rPr>
              <a:t>.</a:t>
            </a:r>
            <a:r>
              <a:rPr lang="vi-VN" sz="3099" dirty="0">
                <a:solidFill>
                  <a:srgbClr val="01003B"/>
                </a:solidFill>
                <a:latin typeface="Cabin"/>
              </a:rPr>
              <a:t> </a:t>
            </a:r>
            <a:endParaRPr lang="en-US" sz="3099" dirty="0">
              <a:solidFill>
                <a:srgbClr val="01003B"/>
              </a:solidFill>
              <a:latin typeface="Cabin"/>
            </a:endParaRPr>
          </a:p>
          <a:p>
            <a:pPr marL="669289" lvl="1" indent="-334645" algn="just">
              <a:lnSpc>
                <a:spcPts val="4339"/>
              </a:lnSpc>
              <a:buFont typeface="Arial"/>
              <a:buChar char="•"/>
            </a:pPr>
            <a:r>
              <a:rPr lang="en-US" sz="3099" dirty="0">
                <a:solidFill>
                  <a:srgbClr val="01003B"/>
                </a:solidFill>
                <a:latin typeface="Cabin"/>
              </a:rPr>
              <a:t>ρ </a:t>
            </a:r>
            <a:r>
              <a:rPr lang="en-US" sz="3099" dirty="0" err="1">
                <a:solidFill>
                  <a:srgbClr val="01003B"/>
                </a:solidFill>
                <a:latin typeface="Cabin"/>
              </a:rPr>
              <a:t>là</a:t>
            </a:r>
            <a:r>
              <a:rPr lang="en-US" sz="3099" dirty="0">
                <a:solidFill>
                  <a:srgbClr val="01003B"/>
                </a:solidFill>
                <a:latin typeface="Cabin"/>
              </a:rPr>
              <a:t> </a:t>
            </a:r>
            <a:r>
              <a:rPr lang="en-US" sz="3099" dirty="0" err="1">
                <a:solidFill>
                  <a:srgbClr val="01003B"/>
                </a:solidFill>
                <a:latin typeface="Cabin"/>
              </a:rPr>
              <a:t>khối</a:t>
            </a:r>
            <a:r>
              <a:rPr lang="en-US" sz="3099" dirty="0">
                <a:solidFill>
                  <a:srgbClr val="01003B"/>
                </a:solidFill>
                <a:latin typeface="Cabin"/>
              </a:rPr>
              <a:t> </a:t>
            </a:r>
            <a:r>
              <a:rPr lang="en-US" sz="3099" dirty="0" err="1">
                <a:solidFill>
                  <a:srgbClr val="01003B"/>
                </a:solidFill>
                <a:latin typeface="Cabin"/>
              </a:rPr>
              <a:t>lượng</a:t>
            </a:r>
            <a:r>
              <a:rPr lang="en-US" sz="3099" dirty="0">
                <a:solidFill>
                  <a:srgbClr val="01003B"/>
                </a:solidFill>
                <a:latin typeface="Cabin"/>
              </a:rPr>
              <a:t> </a:t>
            </a:r>
            <a:r>
              <a:rPr lang="en-US" sz="3099" dirty="0" err="1">
                <a:solidFill>
                  <a:srgbClr val="01003B"/>
                </a:solidFill>
                <a:latin typeface="Cabin"/>
              </a:rPr>
              <a:t>riêng</a:t>
            </a:r>
            <a:r>
              <a:rPr lang="en-US" sz="3099" dirty="0">
                <a:solidFill>
                  <a:srgbClr val="01003B"/>
                </a:solidFill>
                <a:latin typeface="Cabin"/>
              </a:rPr>
              <a:t> </a:t>
            </a:r>
            <a:r>
              <a:rPr lang="en-US" sz="3099" dirty="0" err="1">
                <a:solidFill>
                  <a:srgbClr val="01003B"/>
                </a:solidFill>
                <a:latin typeface="Cabin"/>
              </a:rPr>
              <a:t>của</a:t>
            </a:r>
            <a:r>
              <a:rPr lang="en-US" sz="3099" dirty="0">
                <a:solidFill>
                  <a:srgbClr val="01003B"/>
                </a:solidFill>
                <a:latin typeface="Cabin"/>
              </a:rPr>
              <a:t> </a:t>
            </a:r>
            <a:r>
              <a:rPr lang="en-US" sz="3099" dirty="0" err="1">
                <a:solidFill>
                  <a:srgbClr val="01003B"/>
                </a:solidFill>
                <a:latin typeface="Cabin"/>
              </a:rPr>
              <a:t>chất</a:t>
            </a:r>
            <a:r>
              <a:rPr lang="en-US" sz="3099" dirty="0">
                <a:solidFill>
                  <a:srgbClr val="01003B"/>
                </a:solidFill>
                <a:latin typeface="Cabin"/>
              </a:rPr>
              <a:t> </a:t>
            </a:r>
            <a:r>
              <a:rPr lang="en-US" sz="3099" dirty="0" err="1">
                <a:solidFill>
                  <a:srgbClr val="01003B"/>
                </a:solidFill>
                <a:latin typeface="Cabin"/>
              </a:rPr>
              <a:t>lỏng</a:t>
            </a:r>
            <a:r>
              <a:rPr lang="en-US" sz="3099" dirty="0">
                <a:solidFill>
                  <a:srgbClr val="01003B"/>
                </a:solidFill>
                <a:latin typeface="Cabin"/>
              </a:rPr>
              <a:t>.</a:t>
            </a:r>
          </a:p>
          <a:p>
            <a:pPr marL="669289" lvl="1" indent="-334645" algn="just">
              <a:lnSpc>
                <a:spcPts val="4339"/>
              </a:lnSpc>
              <a:spcBef>
                <a:spcPct val="0"/>
              </a:spcBef>
              <a:buFont typeface="Arial"/>
              <a:buChar char="•"/>
            </a:pPr>
            <a:r>
              <a:rPr lang="en-US" sz="3099" dirty="0">
                <a:solidFill>
                  <a:srgbClr val="01003B"/>
                </a:solidFill>
                <a:latin typeface="Cabin"/>
              </a:rPr>
              <a:t>       </a:t>
            </a:r>
            <a:r>
              <a:rPr lang="en-US" sz="3099" dirty="0" err="1">
                <a:solidFill>
                  <a:srgbClr val="01003B"/>
                </a:solidFill>
                <a:latin typeface="Cabin"/>
              </a:rPr>
              <a:t>là</a:t>
            </a:r>
            <a:r>
              <a:rPr lang="en-US" sz="3099" dirty="0">
                <a:solidFill>
                  <a:srgbClr val="01003B"/>
                </a:solidFill>
                <a:latin typeface="Cabin"/>
              </a:rPr>
              <a:t> </a:t>
            </a:r>
            <a:r>
              <a:rPr lang="en-US" sz="3099" dirty="0" err="1">
                <a:solidFill>
                  <a:srgbClr val="01003B"/>
                </a:solidFill>
                <a:latin typeface="Cabin"/>
              </a:rPr>
              <a:t>vận</a:t>
            </a:r>
            <a:r>
              <a:rPr lang="en-US" sz="3099" dirty="0">
                <a:solidFill>
                  <a:srgbClr val="01003B"/>
                </a:solidFill>
                <a:latin typeface="Cabin"/>
              </a:rPr>
              <a:t> </a:t>
            </a:r>
            <a:r>
              <a:rPr lang="en-US" sz="3099" dirty="0" err="1">
                <a:solidFill>
                  <a:srgbClr val="01003B"/>
                </a:solidFill>
                <a:latin typeface="Cabin"/>
              </a:rPr>
              <a:t>tốc</a:t>
            </a:r>
            <a:r>
              <a:rPr lang="en-US" sz="3099" dirty="0">
                <a:solidFill>
                  <a:srgbClr val="01003B"/>
                </a:solidFill>
                <a:latin typeface="Cabin"/>
              </a:rPr>
              <a:t> </a:t>
            </a:r>
            <a:r>
              <a:rPr lang="en-US" sz="3099" dirty="0" err="1">
                <a:solidFill>
                  <a:srgbClr val="01003B"/>
                </a:solidFill>
                <a:latin typeface="Cabin"/>
              </a:rPr>
              <a:t>trung</a:t>
            </a:r>
            <a:r>
              <a:rPr lang="en-US" sz="3099" dirty="0">
                <a:solidFill>
                  <a:srgbClr val="01003B"/>
                </a:solidFill>
                <a:latin typeface="Cabin"/>
              </a:rPr>
              <a:t> </a:t>
            </a:r>
            <a:r>
              <a:rPr lang="en-US" sz="3099" dirty="0" err="1">
                <a:solidFill>
                  <a:srgbClr val="01003B"/>
                </a:solidFill>
                <a:latin typeface="Cabin"/>
              </a:rPr>
              <a:t>bình</a:t>
            </a:r>
            <a:r>
              <a:rPr lang="en-US" sz="3099" dirty="0">
                <a:solidFill>
                  <a:srgbClr val="01003B"/>
                </a:solidFill>
                <a:latin typeface="Cabin"/>
              </a:rPr>
              <a:t> </a:t>
            </a:r>
            <a:r>
              <a:rPr lang="en-US" sz="3099" dirty="0" err="1">
                <a:solidFill>
                  <a:srgbClr val="01003B"/>
                </a:solidFill>
                <a:latin typeface="Cabin"/>
              </a:rPr>
              <a:t>của</a:t>
            </a:r>
            <a:r>
              <a:rPr lang="en-US" sz="3099" dirty="0">
                <a:solidFill>
                  <a:srgbClr val="01003B"/>
                </a:solidFill>
                <a:latin typeface="Cabin"/>
              </a:rPr>
              <a:t> </a:t>
            </a:r>
            <a:r>
              <a:rPr lang="en-US" sz="3099" dirty="0" err="1">
                <a:solidFill>
                  <a:srgbClr val="01003B"/>
                </a:solidFill>
                <a:latin typeface="Cabin"/>
              </a:rPr>
              <a:t>chất</a:t>
            </a:r>
            <a:r>
              <a:rPr lang="en-US" sz="3099" dirty="0">
                <a:solidFill>
                  <a:srgbClr val="01003B"/>
                </a:solidFill>
                <a:latin typeface="Cabin"/>
              </a:rPr>
              <a:t> </a:t>
            </a:r>
            <a:r>
              <a:rPr lang="en-US" sz="3099" dirty="0" err="1">
                <a:solidFill>
                  <a:srgbClr val="01003B"/>
                </a:solidFill>
                <a:latin typeface="Cabin"/>
              </a:rPr>
              <a:t>lỏng</a:t>
            </a:r>
            <a:r>
              <a:rPr lang="en-US" sz="3099" dirty="0">
                <a:solidFill>
                  <a:srgbClr val="01003B"/>
                </a:solidFill>
                <a:latin typeface="Cabin"/>
              </a:rPr>
              <a:t>.</a:t>
            </a:r>
          </a:p>
        </p:txBody>
      </p:sp>
      <p:sp>
        <p:nvSpPr>
          <p:cNvPr id="10" name="TextBox 10"/>
          <p:cNvSpPr txBox="1"/>
          <p:nvPr/>
        </p:nvSpPr>
        <p:spPr>
          <a:xfrm>
            <a:off x="1840197" y="8087861"/>
            <a:ext cx="233601" cy="592470"/>
          </a:xfrm>
          <a:prstGeom prst="rect">
            <a:avLst/>
          </a:prstGeom>
        </p:spPr>
        <p:txBody>
          <a:bodyPr lIns="0" tIns="0" rIns="0" bIns="0" rtlCol="0" anchor="t">
            <a:spAutoFit/>
          </a:bodyPr>
          <a:lstStyle/>
          <a:p>
            <a:pPr algn="ctr">
              <a:lnSpc>
                <a:spcPts val="4759"/>
              </a:lnSpc>
              <a:spcBef>
                <a:spcPct val="0"/>
              </a:spcBef>
            </a:pPr>
            <a:r>
              <a:rPr lang="en-US" sz="3399" i="1" dirty="0">
                <a:solidFill>
                  <a:srgbClr val="01003B"/>
                </a:solidFill>
                <a:latin typeface="Alegreya"/>
              </a:rPr>
              <a:t>u</a:t>
            </a:r>
          </a:p>
        </p:txBody>
      </p:sp>
      <p:sp>
        <p:nvSpPr>
          <p:cNvPr id="11" name="TextBox 11"/>
          <p:cNvSpPr txBox="1"/>
          <p:nvPr/>
        </p:nvSpPr>
        <p:spPr>
          <a:xfrm>
            <a:off x="2073797" y="8245977"/>
            <a:ext cx="325755" cy="422276"/>
          </a:xfrm>
          <a:prstGeom prst="rect">
            <a:avLst/>
          </a:prstGeom>
        </p:spPr>
        <p:txBody>
          <a:bodyPr lIns="0" tIns="0" rIns="0" bIns="0" rtlCol="0" anchor="t">
            <a:spAutoFit/>
          </a:bodyPr>
          <a:lstStyle/>
          <a:p>
            <a:pPr algn="ctr">
              <a:lnSpc>
                <a:spcPts val="3499"/>
              </a:lnSpc>
              <a:spcBef>
                <a:spcPct val="0"/>
              </a:spcBef>
            </a:pPr>
            <a:r>
              <a:rPr lang="en-US" sz="2499" i="1" dirty="0">
                <a:solidFill>
                  <a:srgbClr val="01003B"/>
                </a:solidFill>
                <a:latin typeface="Times New Roman" panose="02020603050405020304" pitchFamily="18" charset="0"/>
                <a:cs typeface="Times New Roman" panose="02020603050405020304" pitchFamily="18" charset="0"/>
              </a:rPr>
              <a:t>av</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DEA6D-5C90-0570-E2E7-2B2D32DA4E52}"/>
              </a:ext>
            </a:extLst>
          </p:cNvPr>
          <p:cNvPicPr>
            <a:picLocks noChangeAspect="1"/>
          </p:cNvPicPr>
          <p:nvPr/>
        </p:nvPicPr>
        <p:blipFill>
          <a:blip r:embed="rId2"/>
          <a:stretch>
            <a:fillRect/>
          </a:stretch>
        </p:blipFill>
        <p:spPr>
          <a:xfrm>
            <a:off x="1835117" y="2095500"/>
            <a:ext cx="8229600" cy="7106454"/>
          </a:xfrm>
          <a:prstGeom prst="rect">
            <a:avLst/>
          </a:prstGeom>
        </p:spPr>
      </p:pic>
      <p:sp>
        <p:nvSpPr>
          <p:cNvPr id="4" name="Freeform 2">
            <a:extLst>
              <a:ext uri="{FF2B5EF4-FFF2-40B4-BE49-F238E27FC236}">
                <a16:creationId xmlns:a16="http://schemas.microsoft.com/office/drawing/2014/main" id="{D117B35C-8BD0-8E18-5293-54FF7DED9F94}"/>
              </a:ext>
            </a:extLst>
          </p:cNvPr>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a:extLst>
              <a:ext uri="{FF2B5EF4-FFF2-40B4-BE49-F238E27FC236}">
                <a16:creationId xmlns:a16="http://schemas.microsoft.com/office/drawing/2014/main" id="{8A7BDEF7-B962-D78E-A3B3-32F875EC7D71}"/>
              </a:ext>
            </a:extLst>
          </p:cNvPr>
          <p:cNvSpPr txBox="1"/>
          <p:nvPr/>
        </p:nvSpPr>
        <p:spPr>
          <a:xfrm>
            <a:off x="1840197" y="666951"/>
            <a:ext cx="8010305" cy="1051570"/>
          </a:xfrm>
          <a:prstGeom prst="rect">
            <a:avLst/>
          </a:prstGeom>
        </p:spPr>
        <p:txBody>
          <a:bodyPr lIns="0" tIns="0" rIns="0" bIns="0" rtlCol="0" anchor="t">
            <a:spAutoFit/>
          </a:bodyPr>
          <a:lstStyle/>
          <a:p>
            <a:pPr>
              <a:lnSpc>
                <a:spcPts val="8238"/>
              </a:lnSpc>
            </a:pPr>
            <a:r>
              <a:rPr lang="en-US" sz="6865" dirty="0">
                <a:solidFill>
                  <a:srgbClr val="01003B"/>
                </a:solidFill>
                <a:latin typeface="Cabin Bold"/>
              </a:rPr>
              <a:t>Thông </a:t>
            </a:r>
            <a:r>
              <a:rPr lang="en-US" sz="6865" dirty="0" err="1">
                <a:solidFill>
                  <a:srgbClr val="01003B"/>
                </a:solidFill>
                <a:latin typeface="Cabin Bold"/>
              </a:rPr>
              <a:t>số</a:t>
            </a:r>
            <a:r>
              <a:rPr lang="en-US" sz="6865" dirty="0">
                <a:solidFill>
                  <a:srgbClr val="01003B"/>
                </a:solidFill>
                <a:latin typeface="Cabin Bold"/>
              </a:rPr>
              <a:t> </a:t>
            </a:r>
            <a:r>
              <a:rPr lang="en-US" sz="6865" dirty="0" err="1">
                <a:solidFill>
                  <a:srgbClr val="01003B"/>
                </a:solidFill>
                <a:latin typeface="Cabin Bold"/>
              </a:rPr>
              <a:t>đầu</a:t>
            </a:r>
            <a:r>
              <a:rPr lang="en-US" sz="6865" dirty="0">
                <a:solidFill>
                  <a:srgbClr val="01003B"/>
                </a:solidFill>
                <a:latin typeface="Cabin Bold"/>
              </a:rPr>
              <a:t> </a:t>
            </a:r>
            <a:r>
              <a:rPr lang="en-US" sz="6865" dirty="0" err="1">
                <a:solidFill>
                  <a:srgbClr val="01003B"/>
                </a:solidFill>
                <a:latin typeface="Cabin Bold"/>
              </a:rPr>
              <a:t>vào</a:t>
            </a:r>
            <a:endParaRPr lang="en-US" sz="6865" dirty="0">
              <a:solidFill>
                <a:srgbClr val="01003B"/>
              </a:solidFill>
              <a:latin typeface="Cabin Bold"/>
            </a:endParaRPr>
          </a:p>
        </p:txBody>
      </p:sp>
      <p:sp>
        <p:nvSpPr>
          <p:cNvPr id="2" name="Freeform 3">
            <a:extLst>
              <a:ext uri="{FF2B5EF4-FFF2-40B4-BE49-F238E27FC236}">
                <a16:creationId xmlns:a16="http://schemas.microsoft.com/office/drawing/2014/main" id="{1DC3D5A7-0878-965A-60B5-4D3A1B38B4B0}"/>
              </a:ext>
            </a:extLst>
          </p:cNvPr>
          <p:cNvSpPr/>
          <p:nvPr/>
        </p:nvSpPr>
        <p:spPr>
          <a:xfrm>
            <a:off x="10064716" y="2857500"/>
            <a:ext cx="7628965" cy="5638800"/>
          </a:xfrm>
          <a:custGeom>
            <a:avLst/>
            <a:gdLst/>
            <a:ahLst/>
            <a:cxnLst/>
            <a:rect l="l" t="t" r="r" b="b"/>
            <a:pathLst>
              <a:path w="6637846" h="4870064">
                <a:moveTo>
                  <a:pt x="0" y="0"/>
                </a:moveTo>
                <a:lnTo>
                  <a:pt x="6637846" y="0"/>
                </a:lnTo>
                <a:lnTo>
                  <a:pt x="6637846" y="4870065"/>
                </a:lnTo>
                <a:lnTo>
                  <a:pt x="0" y="4870065"/>
                </a:lnTo>
                <a:lnTo>
                  <a:pt x="0" y="0"/>
                </a:lnTo>
                <a:close/>
              </a:path>
            </a:pathLst>
          </a:custGeom>
          <a:blipFill>
            <a:blip r:embed="rId5"/>
            <a:stretch>
              <a:fillRect/>
            </a:stretch>
          </a:blipFill>
        </p:spPr>
        <p:txBody>
          <a:bodyPr/>
          <a:lstStyle/>
          <a:p>
            <a:endParaRPr lang="en-US"/>
          </a:p>
        </p:txBody>
      </p:sp>
    </p:spTree>
    <p:extLst>
      <p:ext uri="{BB962C8B-B14F-4D97-AF65-F5344CB8AC3E}">
        <p14:creationId xmlns:p14="http://schemas.microsoft.com/office/powerpoint/2010/main" val="3454430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994537" y="610939"/>
            <a:ext cx="10178685" cy="1076325"/>
          </a:xfrm>
          <a:prstGeom prst="rect">
            <a:avLst/>
          </a:prstGeom>
        </p:spPr>
        <p:txBody>
          <a:bodyPr lIns="0" tIns="0" rIns="0" bIns="0" rtlCol="0" anchor="t">
            <a:spAutoFit/>
          </a:bodyPr>
          <a:lstStyle/>
          <a:p>
            <a:pPr>
              <a:lnSpc>
                <a:spcPts val="8400"/>
              </a:lnSpc>
            </a:pPr>
            <a:r>
              <a:rPr lang="en-US" sz="7000" dirty="0" err="1">
                <a:solidFill>
                  <a:srgbClr val="01003B"/>
                </a:solidFill>
                <a:latin typeface="Cabin Bold"/>
              </a:rPr>
              <a:t>Kết</a:t>
            </a:r>
            <a:r>
              <a:rPr lang="en-US" sz="7000" dirty="0">
                <a:solidFill>
                  <a:srgbClr val="01003B"/>
                </a:solidFill>
                <a:latin typeface="Cabin Bold"/>
              </a:rPr>
              <a:t> </a:t>
            </a:r>
            <a:r>
              <a:rPr lang="en-US" sz="7000" dirty="0" err="1">
                <a:solidFill>
                  <a:srgbClr val="01003B"/>
                </a:solidFill>
                <a:latin typeface="Cabin Bold"/>
              </a:rPr>
              <a:t>quả</a:t>
            </a:r>
            <a:r>
              <a:rPr lang="en-US" sz="7000" dirty="0">
                <a:solidFill>
                  <a:srgbClr val="01003B"/>
                </a:solidFill>
                <a:latin typeface="Cabin Bold"/>
              </a:rPr>
              <a:t> </a:t>
            </a:r>
            <a:r>
              <a:rPr lang="en-US" sz="7000" dirty="0" err="1">
                <a:solidFill>
                  <a:srgbClr val="01003B"/>
                </a:solidFill>
                <a:latin typeface="Cabin Bold"/>
              </a:rPr>
              <a:t>mô</a:t>
            </a:r>
            <a:r>
              <a:rPr lang="en-US" sz="7000" dirty="0">
                <a:solidFill>
                  <a:srgbClr val="01003B"/>
                </a:solidFill>
                <a:latin typeface="Cabin Bold"/>
              </a:rPr>
              <a:t> </a:t>
            </a:r>
            <a:r>
              <a:rPr lang="en-US" sz="7000" dirty="0" err="1">
                <a:solidFill>
                  <a:srgbClr val="01003B"/>
                </a:solidFill>
                <a:latin typeface="Cabin Bold"/>
              </a:rPr>
              <a:t>phỏng</a:t>
            </a:r>
            <a:endParaRPr lang="en-US" sz="7000" dirty="0">
              <a:solidFill>
                <a:srgbClr val="01003B"/>
              </a:solidFill>
              <a:latin typeface="Cabin Bold"/>
            </a:endParaRPr>
          </a:p>
        </p:txBody>
      </p:sp>
      <p:sp>
        <p:nvSpPr>
          <p:cNvPr id="6" name="TextBox 6"/>
          <p:cNvSpPr txBox="1"/>
          <p:nvPr/>
        </p:nvSpPr>
        <p:spPr>
          <a:xfrm>
            <a:off x="17152620" y="8989060"/>
            <a:ext cx="42672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12</a:t>
            </a:r>
          </a:p>
        </p:txBody>
      </p:sp>
      <p:sp>
        <p:nvSpPr>
          <p:cNvPr id="7" name="TextBox 7"/>
          <p:cNvSpPr txBox="1"/>
          <p:nvPr/>
        </p:nvSpPr>
        <p:spPr>
          <a:xfrm>
            <a:off x="1181101" y="7517088"/>
            <a:ext cx="6781800" cy="966355"/>
          </a:xfrm>
          <a:prstGeom prst="rect">
            <a:avLst/>
          </a:prstGeom>
        </p:spPr>
        <p:txBody>
          <a:bodyPr wrap="square" lIns="0" tIns="0" rIns="0" bIns="0" rtlCol="0" anchor="t">
            <a:spAutoFit/>
          </a:bodyPr>
          <a:lstStyle/>
          <a:p>
            <a:pPr algn="ctr">
              <a:lnSpc>
                <a:spcPts val="3919"/>
              </a:lnSpc>
              <a:spcBef>
                <a:spcPct val="0"/>
              </a:spcBef>
            </a:pPr>
            <a:r>
              <a:rPr lang="en-US" sz="2799" dirty="0" err="1">
                <a:solidFill>
                  <a:srgbClr val="01003B"/>
                </a:solidFill>
                <a:latin typeface="IBM Plex Sans Bold Italics"/>
              </a:rPr>
              <a:t>Đồ</a:t>
            </a:r>
            <a:r>
              <a:rPr lang="en-US" sz="2799" dirty="0">
                <a:solidFill>
                  <a:srgbClr val="01003B"/>
                </a:solidFill>
                <a:latin typeface="IBM Plex Sans Bold Italics"/>
              </a:rPr>
              <a:t> </a:t>
            </a:r>
            <a:r>
              <a:rPr lang="en-US" sz="2799" dirty="0" err="1">
                <a:solidFill>
                  <a:srgbClr val="01003B"/>
                </a:solidFill>
                <a:latin typeface="IBM Plex Sans Bold Italics"/>
              </a:rPr>
              <a:t>thị</a:t>
            </a:r>
            <a:r>
              <a:rPr lang="en-US" sz="2799" dirty="0">
                <a:solidFill>
                  <a:srgbClr val="01003B"/>
                </a:solidFill>
                <a:latin typeface="IBM Plex Sans Bold Italics"/>
              </a:rPr>
              <a:t> </a:t>
            </a:r>
            <a:r>
              <a:rPr lang="en-US" sz="2799" dirty="0" err="1">
                <a:solidFill>
                  <a:srgbClr val="01003B"/>
                </a:solidFill>
                <a:latin typeface="IBM Plex Sans Bold Italics"/>
              </a:rPr>
              <a:t>biểu</a:t>
            </a:r>
            <a:r>
              <a:rPr lang="en-US" sz="2799" dirty="0">
                <a:solidFill>
                  <a:srgbClr val="01003B"/>
                </a:solidFill>
                <a:latin typeface="IBM Plex Sans Bold Italics"/>
              </a:rPr>
              <a:t> </a:t>
            </a:r>
            <a:r>
              <a:rPr lang="en-US" sz="2799" dirty="0" err="1">
                <a:solidFill>
                  <a:srgbClr val="01003B"/>
                </a:solidFill>
                <a:latin typeface="IBM Plex Sans Bold Italics"/>
              </a:rPr>
              <a:t>diễn</a:t>
            </a:r>
            <a:r>
              <a:rPr lang="en-US" sz="2799" dirty="0">
                <a:solidFill>
                  <a:srgbClr val="01003B"/>
                </a:solidFill>
                <a:latin typeface="IBM Plex Sans Bold Italics"/>
              </a:rPr>
              <a:t> flowrate </a:t>
            </a:r>
            <a:r>
              <a:rPr lang="en-US" sz="2799" dirty="0" err="1">
                <a:solidFill>
                  <a:srgbClr val="01003B"/>
                </a:solidFill>
                <a:latin typeface="IBM Plex Sans Bold Italics"/>
              </a:rPr>
              <a:t>theo</a:t>
            </a:r>
            <a:r>
              <a:rPr lang="en-US" sz="2799" dirty="0">
                <a:solidFill>
                  <a:srgbClr val="01003B"/>
                </a:solidFill>
                <a:latin typeface="IBM Plex Sans Bold Italics"/>
              </a:rPr>
              <a:t> </a:t>
            </a:r>
            <a:r>
              <a:rPr lang="en-US" sz="2799" dirty="0" err="1">
                <a:solidFill>
                  <a:srgbClr val="01003B"/>
                </a:solidFill>
                <a:latin typeface="IBM Plex Sans Bold Italics"/>
              </a:rPr>
              <a:t>thời</a:t>
            </a:r>
            <a:r>
              <a:rPr lang="en-US" sz="2799" dirty="0">
                <a:solidFill>
                  <a:srgbClr val="01003B"/>
                </a:solidFill>
                <a:latin typeface="IBM Plex Sans Bold Italics"/>
              </a:rPr>
              <a:t> </a:t>
            </a:r>
            <a:r>
              <a:rPr lang="en-US" sz="2799" dirty="0" err="1">
                <a:solidFill>
                  <a:srgbClr val="01003B"/>
                </a:solidFill>
                <a:latin typeface="IBM Plex Sans Bold Italics"/>
              </a:rPr>
              <a:t>gian</a:t>
            </a:r>
            <a:r>
              <a:rPr lang="en-US" sz="2799" dirty="0">
                <a:solidFill>
                  <a:srgbClr val="01003B"/>
                </a:solidFill>
                <a:latin typeface="IBM Plex Sans Bold Italics"/>
              </a:rPr>
              <a:t> </a:t>
            </a:r>
            <a:r>
              <a:rPr lang="en-US" sz="2799" dirty="0" err="1">
                <a:solidFill>
                  <a:srgbClr val="01003B"/>
                </a:solidFill>
                <a:latin typeface="IBM Plex Sans Bold Italics"/>
              </a:rPr>
              <a:t>của</a:t>
            </a:r>
            <a:r>
              <a:rPr lang="en-US" sz="2799" dirty="0">
                <a:solidFill>
                  <a:srgbClr val="01003B"/>
                </a:solidFill>
                <a:latin typeface="IBM Plex Sans Bold Italics"/>
              </a:rPr>
              <a:t> </a:t>
            </a:r>
            <a:r>
              <a:rPr lang="en-US" sz="2799" dirty="0" err="1">
                <a:solidFill>
                  <a:srgbClr val="01003B"/>
                </a:solidFill>
                <a:latin typeface="IBM Plex Sans Bold Italics"/>
              </a:rPr>
              <a:t>mô</a:t>
            </a:r>
            <a:r>
              <a:rPr lang="en-US" sz="2799" dirty="0">
                <a:solidFill>
                  <a:srgbClr val="01003B"/>
                </a:solidFill>
                <a:latin typeface="IBM Plex Sans Bold Italics"/>
              </a:rPr>
              <a:t> </a:t>
            </a:r>
            <a:r>
              <a:rPr lang="en-US" sz="2799" dirty="0" err="1">
                <a:solidFill>
                  <a:srgbClr val="01003B"/>
                </a:solidFill>
                <a:latin typeface="IBM Plex Sans Bold Italics"/>
              </a:rPr>
              <a:t>hình</a:t>
            </a:r>
            <a:r>
              <a:rPr lang="en-US" sz="2799" dirty="0">
                <a:solidFill>
                  <a:srgbClr val="01003B"/>
                </a:solidFill>
                <a:latin typeface="IBM Plex Sans Bold Italics"/>
              </a:rPr>
              <a:t> </a:t>
            </a:r>
            <a:r>
              <a:rPr lang="en-US" sz="2799" dirty="0" err="1">
                <a:solidFill>
                  <a:srgbClr val="01003B"/>
                </a:solidFill>
                <a:latin typeface="IBM Plex Sans Bold Italics"/>
              </a:rPr>
              <a:t>mẫu</a:t>
            </a:r>
            <a:r>
              <a:rPr lang="en-US" sz="2799" dirty="0">
                <a:solidFill>
                  <a:srgbClr val="01003B"/>
                </a:solidFill>
                <a:latin typeface="IBM Plex Sans Bold Italics"/>
              </a:rPr>
              <a:t> COMSOL</a:t>
            </a:r>
          </a:p>
        </p:txBody>
      </p:sp>
      <p:sp>
        <p:nvSpPr>
          <p:cNvPr id="9" name="Freeform 3">
            <a:extLst>
              <a:ext uri="{FF2B5EF4-FFF2-40B4-BE49-F238E27FC236}">
                <a16:creationId xmlns:a16="http://schemas.microsoft.com/office/drawing/2014/main" id="{9F22997B-84B8-D97A-CF92-6D644D5890F2}"/>
              </a:ext>
            </a:extLst>
          </p:cNvPr>
          <p:cNvSpPr/>
          <p:nvPr/>
        </p:nvSpPr>
        <p:spPr>
          <a:xfrm>
            <a:off x="9296400" y="2024978"/>
            <a:ext cx="8677564" cy="5187755"/>
          </a:xfrm>
          <a:custGeom>
            <a:avLst/>
            <a:gdLst/>
            <a:ahLst/>
            <a:cxnLst/>
            <a:rect l="l" t="t" r="r" b="b"/>
            <a:pathLst>
              <a:path w="8677564" h="4574972">
                <a:moveTo>
                  <a:pt x="0" y="0"/>
                </a:moveTo>
                <a:lnTo>
                  <a:pt x="8677564" y="0"/>
                </a:lnTo>
                <a:lnTo>
                  <a:pt x="8677564" y="4574973"/>
                </a:lnTo>
                <a:lnTo>
                  <a:pt x="0" y="4574973"/>
                </a:lnTo>
                <a:lnTo>
                  <a:pt x="0" y="0"/>
                </a:lnTo>
                <a:close/>
              </a:path>
            </a:pathLst>
          </a:custGeom>
          <a:blipFill>
            <a:blip r:embed="rId4"/>
            <a:stretch>
              <a:fillRect/>
            </a:stretch>
          </a:blipFill>
        </p:spPr>
        <p:txBody>
          <a:bodyPr/>
          <a:lstStyle/>
          <a:p>
            <a:endParaRPr lang="en-US"/>
          </a:p>
        </p:txBody>
      </p:sp>
      <p:pic>
        <p:nvPicPr>
          <p:cNvPr id="11" name="Picture 10">
            <a:extLst>
              <a:ext uri="{FF2B5EF4-FFF2-40B4-BE49-F238E27FC236}">
                <a16:creationId xmlns:a16="http://schemas.microsoft.com/office/drawing/2014/main" id="{DEDC93E2-5D76-BCD0-8D68-64402A0B0CD4}"/>
              </a:ext>
            </a:extLst>
          </p:cNvPr>
          <p:cNvPicPr>
            <a:picLocks noChangeAspect="1"/>
          </p:cNvPicPr>
          <p:nvPr/>
        </p:nvPicPr>
        <p:blipFill>
          <a:blip r:embed="rId5"/>
          <a:stretch>
            <a:fillRect/>
          </a:stretch>
        </p:blipFill>
        <p:spPr>
          <a:xfrm>
            <a:off x="152401" y="2090711"/>
            <a:ext cx="8839200" cy="5122022"/>
          </a:xfrm>
          <a:prstGeom prst="rect">
            <a:avLst/>
          </a:prstGeom>
        </p:spPr>
      </p:pic>
      <p:sp>
        <p:nvSpPr>
          <p:cNvPr id="12" name="TextBox 7">
            <a:extLst>
              <a:ext uri="{FF2B5EF4-FFF2-40B4-BE49-F238E27FC236}">
                <a16:creationId xmlns:a16="http://schemas.microsoft.com/office/drawing/2014/main" id="{97602D5C-4889-9EF6-7F53-8CC4961C5790}"/>
              </a:ext>
            </a:extLst>
          </p:cNvPr>
          <p:cNvSpPr txBox="1"/>
          <p:nvPr/>
        </p:nvSpPr>
        <p:spPr>
          <a:xfrm>
            <a:off x="10502766" y="7461864"/>
            <a:ext cx="6264831" cy="966355"/>
          </a:xfrm>
          <a:prstGeom prst="rect">
            <a:avLst/>
          </a:prstGeom>
        </p:spPr>
        <p:txBody>
          <a:bodyPr lIns="0" tIns="0" rIns="0" bIns="0" rtlCol="0" anchor="t">
            <a:spAutoFit/>
          </a:bodyPr>
          <a:lstStyle/>
          <a:p>
            <a:pPr algn="ctr">
              <a:lnSpc>
                <a:spcPts val="3919"/>
              </a:lnSpc>
              <a:spcBef>
                <a:spcPct val="0"/>
              </a:spcBef>
            </a:pPr>
            <a:r>
              <a:rPr lang="en-US" sz="2799" dirty="0" err="1">
                <a:solidFill>
                  <a:srgbClr val="01003B"/>
                </a:solidFill>
                <a:latin typeface="IBM Plex Sans Bold Italics"/>
              </a:rPr>
              <a:t>Đồ</a:t>
            </a:r>
            <a:r>
              <a:rPr lang="en-US" sz="2799" dirty="0">
                <a:solidFill>
                  <a:srgbClr val="01003B"/>
                </a:solidFill>
                <a:latin typeface="IBM Plex Sans Bold Italics"/>
              </a:rPr>
              <a:t> </a:t>
            </a:r>
            <a:r>
              <a:rPr lang="en-US" sz="2799" dirty="0" err="1">
                <a:solidFill>
                  <a:srgbClr val="01003B"/>
                </a:solidFill>
                <a:latin typeface="IBM Plex Sans Bold Italics"/>
              </a:rPr>
              <a:t>thị</a:t>
            </a:r>
            <a:r>
              <a:rPr lang="en-US" sz="2799" dirty="0">
                <a:solidFill>
                  <a:srgbClr val="01003B"/>
                </a:solidFill>
                <a:latin typeface="IBM Plex Sans Bold Italics"/>
              </a:rPr>
              <a:t> </a:t>
            </a:r>
            <a:r>
              <a:rPr lang="en-US" sz="2799" dirty="0" err="1">
                <a:solidFill>
                  <a:srgbClr val="01003B"/>
                </a:solidFill>
                <a:latin typeface="IBM Plex Sans Bold Italics"/>
              </a:rPr>
              <a:t>biểu</a:t>
            </a:r>
            <a:r>
              <a:rPr lang="en-US" sz="2799" dirty="0">
                <a:solidFill>
                  <a:srgbClr val="01003B"/>
                </a:solidFill>
                <a:latin typeface="IBM Plex Sans Bold Italics"/>
              </a:rPr>
              <a:t> </a:t>
            </a:r>
            <a:r>
              <a:rPr lang="en-US" sz="2799" dirty="0" err="1">
                <a:solidFill>
                  <a:srgbClr val="01003B"/>
                </a:solidFill>
                <a:latin typeface="IBM Plex Sans Bold Italics"/>
              </a:rPr>
              <a:t>diễn</a:t>
            </a:r>
            <a:r>
              <a:rPr lang="en-US" sz="2799" dirty="0">
                <a:solidFill>
                  <a:srgbClr val="01003B"/>
                </a:solidFill>
                <a:latin typeface="IBM Plex Sans Bold Italics"/>
              </a:rPr>
              <a:t> flowrate </a:t>
            </a:r>
            <a:r>
              <a:rPr lang="en-US" sz="2799" dirty="0" err="1">
                <a:solidFill>
                  <a:srgbClr val="01003B"/>
                </a:solidFill>
                <a:latin typeface="IBM Plex Sans Bold Italics"/>
              </a:rPr>
              <a:t>theo</a:t>
            </a:r>
            <a:r>
              <a:rPr lang="en-US" sz="2799" dirty="0">
                <a:solidFill>
                  <a:srgbClr val="01003B"/>
                </a:solidFill>
                <a:latin typeface="IBM Plex Sans Bold Italics"/>
              </a:rPr>
              <a:t> </a:t>
            </a:r>
            <a:r>
              <a:rPr lang="en-US" sz="2799" dirty="0" err="1">
                <a:solidFill>
                  <a:srgbClr val="01003B"/>
                </a:solidFill>
                <a:latin typeface="IBM Plex Sans Bold Italics"/>
              </a:rPr>
              <a:t>thời</a:t>
            </a:r>
            <a:r>
              <a:rPr lang="en-US" sz="2799" dirty="0">
                <a:solidFill>
                  <a:srgbClr val="01003B"/>
                </a:solidFill>
                <a:latin typeface="IBM Plex Sans Bold Italics"/>
              </a:rPr>
              <a:t> </a:t>
            </a:r>
            <a:r>
              <a:rPr lang="en-US" sz="2799" dirty="0" err="1">
                <a:solidFill>
                  <a:srgbClr val="01003B"/>
                </a:solidFill>
                <a:latin typeface="IBM Plex Sans Bold Italics"/>
              </a:rPr>
              <a:t>gian</a:t>
            </a:r>
            <a:r>
              <a:rPr lang="en-US" sz="2799" dirty="0">
                <a:solidFill>
                  <a:srgbClr val="01003B"/>
                </a:solidFill>
                <a:latin typeface="IBM Plex Sans Bold Italics"/>
              </a:rPr>
              <a:t> </a:t>
            </a:r>
            <a:r>
              <a:rPr lang="en-US" sz="2799" dirty="0" err="1">
                <a:solidFill>
                  <a:srgbClr val="01003B"/>
                </a:solidFill>
                <a:latin typeface="IBM Plex Sans Bold Italics"/>
              </a:rPr>
              <a:t>của</a:t>
            </a:r>
            <a:r>
              <a:rPr lang="en-US" sz="2799" dirty="0">
                <a:solidFill>
                  <a:srgbClr val="01003B"/>
                </a:solidFill>
                <a:latin typeface="IBM Plex Sans Bold Italics"/>
              </a:rPr>
              <a:t> </a:t>
            </a:r>
            <a:r>
              <a:rPr lang="en-US" sz="2799" dirty="0" err="1">
                <a:solidFill>
                  <a:srgbClr val="01003B"/>
                </a:solidFill>
                <a:latin typeface="IBM Plex Sans Bold Italics"/>
              </a:rPr>
              <a:t>mô</a:t>
            </a:r>
            <a:r>
              <a:rPr lang="en-US" sz="2799" dirty="0">
                <a:solidFill>
                  <a:srgbClr val="01003B"/>
                </a:solidFill>
                <a:latin typeface="IBM Plex Sans Bold Italics"/>
              </a:rPr>
              <a:t> </a:t>
            </a:r>
            <a:r>
              <a:rPr lang="en-US" sz="2799" dirty="0" err="1">
                <a:solidFill>
                  <a:srgbClr val="01003B"/>
                </a:solidFill>
                <a:latin typeface="IBM Plex Sans Bold Italics"/>
              </a:rPr>
              <a:t>hình</a:t>
            </a:r>
            <a:r>
              <a:rPr lang="en-US" sz="2799" dirty="0">
                <a:solidFill>
                  <a:srgbClr val="01003B"/>
                </a:solidFill>
                <a:latin typeface="IBM Plex Sans Bold Italics"/>
              </a:rPr>
              <a:t> </a:t>
            </a:r>
            <a:r>
              <a:rPr lang="en-US" sz="2799" dirty="0" err="1">
                <a:solidFill>
                  <a:srgbClr val="01003B"/>
                </a:solidFill>
                <a:latin typeface="IBM Plex Sans Bold Italics"/>
              </a:rPr>
              <a:t>đã</a:t>
            </a:r>
            <a:r>
              <a:rPr lang="en-US" sz="2799" dirty="0">
                <a:solidFill>
                  <a:srgbClr val="01003B"/>
                </a:solidFill>
                <a:latin typeface="IBM Plex Sans Bold Italics"/>
              </a:rPr>
              <a:t> </a:t>
            </a:r>
            <a:r>
              <a:rPr lang="en-US" sz="2799" dirty="0" err="1">
                <a:solidFill>
                  <a:srgbClr val="01003B"/>
                </a:solidFill>
                <a:latin typeface="IBM Plex Sans Bold Italics"/>
              </a:rPr>
              <a:t>tối</a:t>
            </a:r>
            <a:r>
              <a:rPr lang="en-US" sz="2799" dirty="0">
                <a:solidFill>
                  <a:srgbClr val="01003B"/>
                </a:solidFill>
                <a:latin typeface="IBM Plex Sans Bold Italics"/>
              </a:rPr>
              <a:t> </a:t>
            </a:r>
            <a:r>
              <a:rPr lang="en-US" sz="2799" dirty="0" err="1">
                <a:solidFill>
                  <a:srgbClr val="01003B"/>
                </a:solidFill>
                <a:latin typeface="IBM Plex Sans Bold Italics"/>
              </a:rPr>
              <a:t>ưu</a:t>
            </a:r>
            <a:endParaRPr lang="en-US" sz="2799" dirty="0">
              <a:solidFill>
                <a:srgbClr val="01003B"/>
              </a:solidFill>
              <a:latin typeface="IBM Plex Sans Bold Itali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A5318E1-FF76-8CA6-0593-9C32816F721A}"/>
              </a:ext>
            </a:extLst>
          </p:cNvPr>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5">
            <a:extLst>
              <a:ext uri="{FF2B5EF4-FFF2-40B4-BE49-F238E27FC236}">
                <a16:creationId xmlns:a16="http://schemas.microsoft.com/office/drawing/2014/main" id="{67024B86-54B8-F8DB-1A18-8FABDBD13F06}"/>
              </a:ext>
            </a:extLst>
          </p:cNvPr>
          <p:cNvSpPr txBox="1"/>
          <p:nvPr/>
        </p:nvSpPr>
        <p:spPr>
          <a:xfrm>
            <a:off x="1994537" y="610939"/>
            <a:ext cx="10178685" cy="1076325"/>
          </a:xfrm>
          <a:prstGeom prst="rect">
            <a:avLst/>
          </a:prstGeom>
        </p:spPr>
        <p:txBody>
          <a:bodyPr lIns="0" tIns="0" rIns="0" bIns="0" rtlCol="0" anchor="t">
            <a:spAutoFit/>
          </a:bodyPr>
          <a:lstStyle/>
          <a:p>
            <a:pPr>
              <a:lnSpc>
                <a:spcPts val="8400"/>
              </a:lnSpc>
            </a:pPr>
            <a:r>
              <a:rPr lang="en-US" sz="7000" dirty="0" err="1">
                <a:solidFill>
                  <a:srgbClr val="01003B"/>
                </a:solidFill>
                <a:latin typeface="Cabin Bold"/>
              </a:rPr>
              <a:t>Kết</a:t>
            </a:r>
            <a:r>
              <a:rPr lang="en-US" sz="7000" dirty="0">
                <a:solidFill>
                  <a:srgbClr val="01003B"/>
                </a:solidFill>
                <a:latin typeface="Cabin Bold"/>
              </a:rPr>
              <a:t> </a:t>
            </a:r>
            <a:r>
              <a:rPr lang="en-US" sz="7000" dirty="0" err="1">
                <a:solidFill>
                  <a:srgbClr val="01003B"/>
                </a:solidFill>
                <a:latin typeface="Cabin Bold"/>
              </a:rPr>
              <a:t>quả</a:t>
            </a:r>
            <a:r>
              <a:rPr lang="en-US" sz="7000" dirty="0">
                <a:solidFill>
                  <a:srgbClr val="01003B"/>
                </a:solidFill>
                <a:latin typeface="Cabin Bold"/>
              </a:rPr>
              <a:t> </a:t>
            </a:r>
            <a:r>
              <a:rPr lang="en-US" sz="7000" dirty="0" err="1">
                <a:solidFill>
                  <a:srgbClr val="01003B"/>
                </a:solidFill>
                <a:latin typeface="Cabin Bold"/>
              </a:rPr>
              <a:t>mô</a:t>
            </a:r>
            <a:r>
              <a:rPr lang="en-US" sz="7000" dirty="0">
                <a:solidFill>
                  <a:srgbClr val="01003B"/>
                </a:solidFill>
                <a:latin typeface="Cabin Bold"/>
              </a:rPr>
              <a:t> </a:t>
            </a:r>
            <a:r>
              <a:rPr lang="en-US" sz="7000" dirty="0" err="1">
                <a:solidFill>
                  <a:srgbClr val="01003B"/>
                </a:solidFill>
                <a:latin typeface="Cabin Bold"/>
              </a:rPr>
              <a:t>phỏng</a:t>
            </a:r>
            <a:endParaRPr lang="en-US" sz="7000" dirty="0">
              <a:solidFill>
                <a:srgbClr val="01003B"/>
              </a:solidFill>
              <a:latin typeface="Cabin Bold"/>
            </a:endParaRPr>
          </a:p>
        </p:txBody>
      </p:sp>
      <p:sp>
        <p:nvSpPr>
          <p:cNvPr id="4" name="Freeform 4">
            <a:extLst>
              <a:ext uri="{FF2B5EF4-FFF2-40B4-BE49-F238E27FC236}">
                <a16:creationId xmlns:a16="http://schemas.microsoft.com/office/drawing/2014/main" id="{6C8A919B-C6E6-8C6C-DABC-C5462B5B605D}"/>
              </a:ext>
            </a:extLst>
          </p:cNvPr>
          <p:cNvSpPr/>
          <p:nvPr/>
        </p:nvSpPr>
        <p:spPr>
          <a:xfrm>
            <a:off x="9349213" y="2024979"/>
            <a:ext cx="8313478" cy="5187756"/>
          </a:xfrm>
          <a:custGeom>
            <a:avLst/>
            <a:gdLst/>
            <a:ahLst/>
            <a:cxnLst/>
            <a:rect l="l" t="t" r="r" b="b"/>
            <a:pathLst>
              <a:path w="8313478" h="4475048">
                <a:moveTo>
                  <a:pt x="0" y="0"/>
                </a:moveTo>
                <a:lnTo>
                  <a:pt x="8313479" y="0"/>
                </a:lnTo>
                <a:lnTo>
                  <a:pt x="8313479" y="4475048"/>
                </a:lnTo>
                <a:lnTo>
                  <a:pt x="0" y="4475048"/>
                </a:lnTo>
                <a:lnTo>
                  <a:pt x="0" y="0"/>
                </a:lnTo>
                <a:close/>
              </a:path>
            </a:pathLst>
          </a:custGeom>
          <a:blipFill>
            <a:blip r:embed="rId4"/>
            <a:stretch>
              <a:fillRect/>
            </a:stretch>
          </a:blipFill>
        </p:spPr>
        <p:txBody>
          <a:bodyPr/>
          <a:lstStyle/>
          <a:p>
            <a:endParaRPr lang="en-US"/>
          </a:p>
        </p:txBody>
      </p:sp>
      <p:sp>
        <p:nvSpPr>
          <p:cNvPr id="5" name="TextBox 8">
            <a:extLst>
              <a:ext uri="{FF2B5EF4-FFF2-40B4-BE49-F238E27FC236}">
                <a16:creationId xmlns:a16="http://schemas.microsoft.com/office/drawing/2014/main" id="{63FFE74E-C356-EBCA-A4B7-7BCEAB9A88BE}"/>
              </a:ext>
            </a:extLst>
          </p:cNvPr>
          <p:cNvSpPr txBox="1"/>
          <p:nvPr/>
        </p:nvSpPr>
        <p:spPr>
          <a:xfrm>
            <a:off x="9852162" y="7508276"/>
            <a:ext cx="7307580" cy="966355"/>
          </a:xfrm>
          <a:prstGeom prst="rect">
            <a:avLst/>
          </a:prstGeom>
        </p:spPr>
        <p:txBody>
          <a:bodyPr wrap="square" lIns="0" tIns="0" rIns="0" bIns="0" rtlCol="0" anchor="t">
            <a:spAutoFit/>
          </a:bodyPr>
          <a:lstStyle/>
          <a:p>
            <a:pPr algn="ctr">
              <a:lnSpc>
                <a:spcPts val="3919"/>
              </a:lnSpc>
              <a:spcBef>
                <a:spcPct val="0"/>
              </a:spcBef>
            </a:pPr>
            <a:r>
              <a:rPr lang="en-US" sz="2799" dirty="0" err="1">
                <a:solidFill>
                  <a:srgbClr val="01003B"/>
                </a:solidFill>
                <a:latin typeface="IBM Plex Sans Bold Italics"/>
              </a:rPr>
              <a:t>Lưu</a:t>
            </a:r>
            <a:r>
              <a:rPr lang="en-US" sz="2799" dirty="0">
                <a:solidFill>
                  <a:srgbClr val="01003B"/>
                </a:solidFill>
                <a:latin typeface="IBM Plex Sans Bold Italics"/>
              </a:rPr>
              <a:t> </a:t>
            </a:r>
            <a:r>
              <a:rPr lang="en-US" sz="2799" dirty="0" err="1">
                <a:solidFill>
                  <a:srgbClr val="01003B"/>
                </a:solidFill>
                <a:latin typeface="IBM Plex Sans Bold Italics"/>
              </a:rPr>
              <a:t>lượng</a:t>
            </a:r>
            <a:r>
              <a:rPr lang="en-US" sz="2799" dirty="0">
                <a:solidFill>
                  <a:srgbClr val="01003B"/>
                </a:solidFill>
                <a:latin typeface="IBM Plex Sans Bold Italics"/>
              </a:rPr>
              <a:t> </a:t>
            </a:r>
            <a:r>
              <a:rPr lang="en-US" sz="2799" dirty="0" err="1">
                <a:solidFill>
                  <a:srgbClr val="01003B"/>
                </a:solidFill>
                <a:latin typeface="IBM Plex Sans Bold Italics"/>
              </a:rPr>
              <a:t>chất</a:t>
            </a:r>
            <a:r>
              <a:rPr lang="en-US" sz="2799" dirty="0">
                <a:solidFill>
                  <a:srgbClr val="01003B"/>
                </a:solidFill>
                <a:latin typeface="IBM Plex Sans Bold Italics"/>
              </a:rPr>
              <a:t> </a:t>
            </a:r>
            <a:r>
              <a:rPr lang="en-US" sz="2799" dirty="0" err="1">
                <a:solidFill>
                  <a:srgbClr val="01003B"/>
                </a:solidFill>
                <a:latin typeface="IBM Plex Sans Bold Italics"/>
              </a:rPr>
              <a:t>lỏng</a:t>
            </a:r>
            <a:r>
              <a:rPr lang="en-US" sz="2799" dirty="0">
                <a:solidFill>
                  <a:srgbClr val="01003B"/>
                </a:solidFill>
                <a:latin typeface="IBM Plex Sans Bold Italics"/>
              </a:rPr>
              <a:t> </a:t>
            </a:r>
            <a:r>
              <a:rPr lang="en-US" sz="2799" dirty="0" err="1">
                <a:solidFill>
                  <a:srgbClr val="01003B"/>
                </a:solidFill>
                <a:latin typeface="IBM Plex Sans Bold Italics"/>
              </a:rPr>
              <a:t>tích</a:t>
            </a:r>
            <a:r>
              <a:rPr lang="en-US" sz="2799" dirty="0">
                <a:solidFill>
                  <a:srgbClr val="01003B"/>
                </a:solidFill>
                <a:latin typeface="IBM Plex Sans Bold Italics"/>
              </a:rPr>
              <a:t> </a:t>
            </a:r>
            <a:r>
              <a:rPr lang="en-US" sz="2799" dirty="0" err="1">
                <a:solidFill>
                  <a:srgbClr val="01003B"/>
                </a:solidFill>
                <a:latin typeface="IBM Plex Sans Bold Italics"/>
              </a:rPr>
              <a:t>lũy</a:t>
            </a:r>
            <a:r>
              <a:rPr lang="en-US" sz="2799" dirty="0">
                <a:solidFill>
                  <a:srgbClr val="01003B"/>
                </a:solidFill>
                <a:latin typeface="IBM Plex Sans Bold Italics"/>
              </a:rPr>
              <a:t> </a:t>
            </a:r>
            <a:r>
              <a:rPr lang="en-US" sz="2799" dirty="0" err="1">
                <a:solidFill>
                  <a:srgbClr val="01003B"/>
                </a:solidFill>
                <a:latin typeface="IBM Plex Sans Bold Italics"/>
              </a:rPr>
              <a:t>theo</a:t>
            </a:r>
            <a:r>
              <a:rPr lang="en-US" sz="2799" dirty="0">
                <a:solidFill>
                  <a:srgbClr val="01003B"/>
                </a:solidFill>
                <a:latin typeface="IBM Plex Sans Bold Italics"/>
              </a:rPr>
              <a:t> </a:t>
            </a:r>
            <a:r>
              <a:rPr lang="en-US" sz="2799" dirty="0" err="1">
                <a:solidFill>
                  <a:srgbClr val="01003B"/>
                </a:solidFill>
                <a:latin typeface="IBM Plex Sans Bold Italics"/>
              </a:rPr>
              <a:t>thời</a:t>
            </a:r>
            <a:r>
              <a:rPr lang="en-US" sz="2799" dirty="0">
                <a:solidFill>
                  <a:srgbClr val="01003B"/>
                </a:solidFill>
                <a:latin typeface="IBM Plex Sans Bold Italics"/>
              </a:rPr>
              <a:t> </a:t>
            </a:r>
            <a:r>
              <a:rPr lang="en-US" sz="2799" dirty="0" err="1">
                <a:solidFill>
                  <a:srgbClr val="01003B"/>
                </a:solidFill>
                <a:latin typeface="IBM Plex Sans Bold Italics"/>
              </a:rPr>
              <a:t>gian</a:t>
            </a:r>
            <a:r>
              <a:rPr lang="en-US" sz="2799" dirty="0">
                <a:solidFill>
                  <a:srgbClr val="01003B"/>
                </a:solidFill>
                <a:latin typeface="IBM Plex Sans Bold Italics"/>
              </a:rPr>
              <a:t> </a:t>
            </a:r>
            <a:r>
              <a:rPr lang="en-US" sz="2799" dirty="0" err="1">
                <a:solidFill>
                  <a:srgbClr val="01003B"/>
                </a:solidFill>
                <a:latin typeface="IBM Plex Sans Bold Italics"/>
              </a:rPr>
              <a:t>của</a:t>
            </a:r>
            <a:r>
              <a:rPr lang="en-US" sz="2799" dirty="0">
                <a:solidFill>
                  <a:srgbClr val="01003B"/>
                </a:solidFill>
                <a:latin typeface="IBM Plex Sans Bold Italics"/>
              </a:rPr>
              <a:t> </a:t>
            </a:r>
            <a:r>
              <a:rPr lang="en-US" sz="2799" dirty="0" err="1">
                <a:solidFill>
                  <a:srgbClr val="01003B"/>
                </a:solidFill>
                <a:latin typeface="IBM Plex Sans Bold Italics"/>
              </a:rPr>
              <a:t>mô</a:t>
            </a:r>
            <a:r>
              <a:rPr lang="en-US" sz="2799" dirty="0">
                <a:solidFill>
                  <a:srgbClr val="01003B"/>
                </a:solidFill>
                <a:latin typeface="IBM Plex Sans Bold Italics"/>
              </a:rPr>
              <a:t> </a:t>
            </a:r>
            <a:r>
              <a:rPr lang="en-US" sz="2799" dirty="0" err="1">
                <a:solidFill>
                  <a:srgbClr val="01003B"/>
                </a:solidFill>
                <a:latin typeface="IBM Plex Sans Bold Italics"/>
              </a:rPr>
              <a:t>hình</a:t>
            </a:r>
            <a:r>
              <a:rPr lang="en-US" sz="2799" dirty="0">
                <a:solidFill>
                  <a:srgbClr val="01003B"/>
                </a:solidFill>
                <a:latin typeface="IBM Plex Sans Bold Italics"/>
              </a:rPr>
              <a:t> </a:t>
            </a:r>
            <a:r>
              <a:rPr lang="en-US" sz="2799" dirty="0" err="1">
                <a:solidFill>
                  <a:srgbClr val="01003B"/>
                </a:solidFill>
                <a:latin typeface="IBM Plex Sans Bold Italics"/>
              </a:rPr>
              <a:t>đã</a:t>
            </a:r>
            <a:r>
              <a:rPr lang="en-US" sz="2799" dirty="0">
                <a:solidFill>
                  <a:srgbClr val="01003B"/>
                </a:solidFill>
                <a:latin typeface="IBM Plex Sans Bold Italics"/>
              </a:rPr>
              <a:t> </a:t>
            </a:r>
            <a:r>
              <a:rPr lang="en-US" sz="2799" dirty="0" err="1">
                <a:solidFill>
                  <a:srgbClr val="01003B"/>
                </a:solidFill>
                <a:latin typeface="IBM Plex Sans Bold Italics"/>
              </a:rPr>
              <a:t>được</a:t>
            </a:r>
            <a:r>
              <a:rPr lang="en-US" sz="2799" dirty="0">
                <a:solidFill>
                  <a:srgbClr val="01003B"/>
                </a:solidFill>
                <a:latin typeface="IBM Plex Sans Bold Italics"/>
              </a:rPr>
              <a:t> </a:t>
            </a:r>
            <a:r>
              <a:rPr lang="en-US" sz="2799" dirty="0" err="1">
                <a:solidFill>
                  <a:srgbClr val="01003B"/>
                </a:solidFill>
                <a:latin typeface="IBM Plex Sans Bold Italics"/>
              </a:rPr>
              <a:t>tối</a:t>
            </a:r>
            <a:r>
              <a:rPr lang="en-US" sz="2799" dirty="0">
                <a:solidFill>
                  <a:srgbClr val="01003B"/>
                </a:solidFill>
                <a:latin typeface="IBM Plex Sans Bold Italics"/>
              </a:rPr>
              <a:t> </a:t>
            </a:r>
            <a:r>
              <a:rPr lang="en-US" sz="2799" dirty="0" err="1">
                <a:solidFill>
                  <a:srgbClr val="01003B"/>
                </a:solidFill>
                <a:latin typeface="IBM Plex Sans Bold Italics"/>
              </a:rPr>
              <a:t>ưu</a:t>
            </a:r>
            <a:endParaRPr lang="en-US" sz="2799" dirty="0">
              <a:solidFill>
                <a:srgbClr val="01003B"/>
              </a:solidFill>
              <a:latin typeface="IBM Plex Sans Bold Italics"/>
            </a:endParaRPr>
          </a:p>
        </p:txBody>
      </p:sp>
      <p:sp>
        <p:nvSpPr>
          <p:cNvPr id="7" name="TextBox 7">
            <a:extLst>
              <a:ext uri="{FF2B5EF4-FFF2-40B4-BE49-F238E27FC236}">
                <a16:creationId xmlns:a16="http://schemas.microsoft.com/office/drawing/2014/main" id="{451E41D4-9663-D81D-6EEB-B73505101D49}"/>
              </a:ext>
            </a:extLst>
          </p:cNvPr>
          <p:cNvSpPr txBox="1"/>
          <p:nvPr/>
        </p:nvSpPr>
        <p:spPr>
          <a:xfrm>
            <a:off x="1295400" y="7508277"/>
            <a:ext cx="6798231" cy="966355"/>
          </a:xfrm>
          <a:prstGeom prst="rect">
            <a:avLst/>
          </a:prstGeom>
        </p:spPr>
        <p:txBody>
          <a:bodyPr wrap="square" lIns="0" tIns="0" rIns="0" bIns="0" rtlCol="0" anchor="t">
            <a:spAutoFit/>
          </a:bodyPr>
          <a:lstStyle/>
          <a:p>
            <a:pPr algn="ctr">
              <a:lnSpc>
                <a:spcPts val="3919"/>
              </a:lnSpc>
              <a:spcBef>
                <a:spcPct val="0"/>
              </a:spcBef>
            </a:pPr>
            <a:r>
              <a:rPr lang="vi-VN" sz="2799" dirty="0">
                <a:solidFill>
                  <a:srgbClr val="01003B"/>
                </a:solidFill>
                <a:latin typeface="IBM Plex Sans Bold Italics"/>
              </a:rPr>
              <a:t>Lưu lượng chất lỏng</a:t>
            </a:r>
            <a:r>
              <a:rPr lang="en-US" sz="2799" dirty="0">
                <a:solidFill>
                  <a:srgbClr val="01003B"/>
                </a:solidFill>
                <a:latin typeface="IBM Plex Sans Bold Italics"/>
              </a:rPr>
              <a:t> </a:t>
            </a:r>
            <a:r>
              <a:rPr lang="en-US" sz="2799" dirty="0" err="1">
                <a:solidFill>
                  <a:srgbClr val="01003B"/>
                </a:solidFill>
                <a:latin typeface="IBM Plex Sans Bold Italics"/>
              </a:rPr>
              <a:t>tích</a:t>
            </a:r>
            <a:r>
              <a:rPr lang="en-US" sz="2799" dirty="0">
                <a:solidFill>
                  <a:srgbClr val="01003B"/>
                </a:solidFill>
                <a:latin typeface="IBM Plex Sans Bold Italics"/>
              </a:rPr>
              <a:t> </a:t>
            </a:r>
            <a:r>
              <a:rPr lang="en-US" sz="2799" dirty="0" err="1">
                <a:solidFill>
                  <a:srgbClr val="01003B"/>
                </a:solidFill>
                <a:latin typeface="IBM Plex Sans Bold Italics"/>
              </a:rPr>
              <a:t>lũy</a:t>
            </a:r>
            <a:r>
              <a:rPr lang="vi-VN" sz="2799" dirty="0">
                <a:solidFill>
                  <a:srgbClr val="01003B"/>
                </a:solidFill>
                <a:latin typeface="IBM Plex Sans Bold Italics"/>
              </a:rPr>
              <a:t> </a:t>
            </a:r>
            <a:r>
              <a:rPr lang="en-US" sz="2799" dirty="0" err="1">
                <a:solidFill>
                  <a:srgbClr val="01003B"/>
                </a:solidFill>
                <a:latin typeface="IBM Plex Sans Bold Italics"/>
              </a:rPr>
              <a:t>theo</a:t>
            </a:r>
            <a:r>
              <a:rPr lang="en-US" sz="2799" dirty="0">
                <a:solidFill>
                  <a:srgbClr val="01003B"/>
                </a:solidFill>
                <a:latin typeface="IBM Plex Sans Bold Italics"/>
              </a:rPr>
              <a:t> </a:t>
            </a:r>
            <a:r>
              <a:rPr lang="en-US" sz="2799" dirty="0" err="1">
                <a:solidFill>
                  <a:srgbClr val="01003B"/>
                </a:solidFill>
                <a:latin typeface="IBM Plex Sans Bold Italics"/>
              </a:rPr>
              <a:t>thời</a:t>
            </a:r>
            <a:r>
              <a:rPr lang="en-US" sz="2799" dirty="0">
                <a:solidFill>
                  <a:srgbClr val="01003B"/>
                </a:solidFill>
                <a:latin typeface="IBM Plex Sans Bold Italics"/>
              </a:rPr>
              <a:t> </a:t>
            </a:r>
            <a:r>
              <a:rPr lang="en-US" sz="2799" dirty="0" err="1">
                <a:solidFill>
                  <a:srgbClr val="01003B"/>
                </a:solidFill>
                <a:latin typeface="IBM Plex Sans Bold Italics"/>
              </a:rPr>
              <a:t>gian</a:t>
            </a:r>
            <a:r>
              <a:rPr lang="en-US" sz="2799" dirty="0">
                <a:solidFill>
                  <a:srgbClr val="01003B"/>
                </a:solidFill>
                <a:latin typeface="IBM Plex Sans Bold Italics"/>
              </a:rPr>
              <a:t> </a:t>
            </a:r>
            <a:r>
              <a:rPr lang="en-US" sz="2799" dirty="0" err="1">
                <a:solidFill>
                  <a:srgbClr val="01003B"/>
                </a:solidFill>
                <a:latin typeface="IBM Plex Sans Bold Italics"/>
              </a:rPr>
              <a:t>của</a:t>
            </a:r>
            <a:r>
              <a:rPr lang="en-US" sz="2799" dirty="0">
                <a:solidFill>
                  <a:srgbClr val="01003B"/>
                </a:solidFill>
                <a:latin typeface="IBM Plex Sans Bold Italics"/>
              </a:rPr>
              <a:t> </a:t>
            </a:r>
            <a:r>
              <a:rPr lang="en-US" sz="2799" dirty="0" err="1">
                <a:solidFill>
                  <a:srgbClr val="01003B"/>
                </a:solidFill>
                <a:latin typeface="IBM Plex Sans Bold Italics"/>
              </a:rPr>
              <a:t>mô</a:t>
            </a:r>
            <a:r>
              <a:rPr lang="en-US" sz="2799" dirty="0">
                <a:solidFill>
                  <a:srgbClr val="01003B"/>
                </a:solidFill>
                <a:latin typeface="IBM Plex Sans Bold Italics"/>
              </a:rPr>
              <a:t> </a:t>
            </a:r>
            <a:r>
              <a:rPr lang="en-US" sz="2799" dirty="0" err="1">
                <a:solidFill>
                  <a:srgbClr val="01003B"/>
                </a:solidFill>
                <a:latin typeface="IBM Plex Sans Bold Italics"/>
              </a:rPr>
              <a:t>hình</a:t>
            </a:r>
            <a:r>
              <a:rPr lang="en-US" sz="2799" dirty="0">
                <a:solidFill>
                  <a:srgbClr val="01003B"/>
                </a:solidFill>
                <a:latin typeface="IBM Plex Sans Bold Italics"/>
              </a:rPr>
              <a:t> </a:t>
            </a:r>
            <a:r>
              <a:rPr lang="en-US" sz="2799" dirty="0" err="1">
                <a:solidFill>
                  <a:srgbClr val="01003B"/>
                </a:solidFill>
                <a:latin typeface="IBM Plex Sans Bold Italics"/>
              </a:rPr>
              <a:t>mẫu</a:t>
            </a:r>
            <a:r>
              <a:rPr lang="en-US" sz="2799" dirty="0">
                <a:solidFill>
                  <a:srgbClr val="01003B"/>
                </a:solidFill>
                <a:latin typeface="IBM Plex Sans Bold Italics"/>
              </a:rPr>
              <a:t> COMSOL</a:t>
            </a:r>
          </a:p>
        </p:txBody>
      </p:sp>
      <p:pic>
        <p:nvPicPr>
          <p:cNvPr id="9" name="Picture 8">
            <a:extLst>
              <a:ext uri="{FF2B5EF4-FFF2-40B4-BE49-F238E27FC236}">
                <a16:creationId xmlns:a16="http://schemas.microsoft.com/office/drawing/2014/main" id="{D24A61B5-60F9-35C4-001B-261E997C801B}"/>
              </a:ext>
            </a:extLst>
          </p:cNvPr>
          <p:cNvPicPr>
            <a:picLocks noChangeAspect="1"/>
          </p:cNvPicPr>
          <p:nvPr/>
        </p:nvPicPr>
        <p:blipFill>
          <a:blip r:embed="rId5"/>
          <a:stretch>
            <a:fillRect/>
          </a:stretch>
        </p:blipFill>
        <p:spPr>
          <a:xfrm>
            <a:off x="442934" y="2093363"/>
            <a:ext cx="8495854" cy="5111590"/>
          </a:xfrm>
          <a:prstGeom prst="rect">
            <a:avLst/>
          </a:prstGeom>
        </p:spPr>
      </p:pic>
    </p:spTree>
    <p:extLst>
      <p:ext uri="{BB962C8B-B14F-4D97-AF65-F5344CB8AC3E}">
        <p14:creationId xmlns:p14="http://schemas.microsoft.com/office/powerpoint/2010/main" val="567428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845802" y="1873209"/>
            <a:ext cx="12243713" cy="6279665"/>
          </a:xfrm>
          <a:custGeom>
            <a:avLst/>
            <a:gdLst/>
            <a:ahLst/>
            <a:cxnLst/>
            <a:rect l="l" t="t" r="r" b="b"/>
            <a:pathLst>
              <a:path w="12243713" h="6279665">
                <a:moveTo>
                  <a:pt x="0" y="0"/>
                </a:moveTo>
                <a:lnTo>
                  <a:pt x="12243713" y="0"/>
                </a:lnTo>
                <a:lnTo>
                  <a:pt x="12243713" y="6279665"/>
                </a:lnTo>
                <a:lnTo>
                  <a:pt x="0" y="6279665"/>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994537" y="610939"/>
            <a:ext cx="10178685" cy="1076325"/>
          </a:xfrm>
          <a:prstGeom prst="rect">
            <a:avLst/>
          </a:prstGeom>
        </p:spPr>
        <p:txBody>
          <a:bodyPr lIns="0" tIns="0" rIns="0" bIns="0" rtlCol="0" anchor="t">
            <a:spAutoFit/>
          </a:bodyPr>
          <a:lstStyle/>
          <a:p>
            <a:pPr>
              <a:lnSpc>
                <a:spcPts val="8400"/>
              </a:lnSpc>
            </a:pPr>
            <a:r>
              <a:rPr lang="en-US" sz="7000">
                <a:solidFill>
                  <a:srgbClr val="01003B"/>
                </a:solidFill>
                <a:latin typeface="Cabin Bold"/>
              </a:rPr>
              <a:t>Kết quả mô phỏng</a:t>
            </a:r>
          </a:p>
        </p:txBody>
      </p:sp>
      <p:sp>
        <p:nvSpPr>
          <p:cNvPr id="5" name="TextBox 5"/>
          <p:cNvSpPr txBox="1"/>
          <p:nvPr/>
        </p:nvSpPr>
        <p:spPr>
          <a:xfrm>
            <a:off x="17152620" y="8989060"/>
            <a:ext cx="42672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13</a:t>
            </a:r>
          </a:p>
        </p:txBody>
      </p:sp>
      <p:sp>
        <p:nvSpPr>
          <p:cNvPr id="6" name="TextBox 6"/>
          <p:cNvSpPr txBox="1"/>
          <p:nvPr/>
        </p:nvSpPr>
        <p:spPr>
          <a:xfrm>
            <a:off x="1503827" y="8281669"/>
            <a:ext cx="14927662" cy="9766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Bold Italics"/>
              </a:rPr>
              <a:t>Tại thời điểm t=0.083333s, chất lỏng được đưa vào lối vào inlet, vận tốc được biểu thị dưới dạng loga cơ số 10</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475562" y="1687264"/>
            <a:ext cx="12984193" cy="6554466"/>
          </a:xfrm>
          <a:custGeom>
            <a:avLst/>
            <a:gdLst/>
            <a:ahLst/>
            <a:cxnLst/>
            <a:rect l="l" t="t" r="r" b="b"/>
            <a:pathLst>
              <a:path w="12984193" h="6554466">
                <a:moveTo>
                  <a:pt x="0" y="0"/>
                </a:moveTo>
                <a:lnTo>
                  <a:pt x="12984193" y="0"/>
                </a:lnTo>
                <a:lnTo>
                  <a:pt x="12984193" y="6554466"/>
                </a:lnTo>
                <a:lnTo>
                  <a:pt x="0" y="6554466"/>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994537" y="610939"/>
            <a:ext cx="10178685" cy="1076325"/>
          </a:xfrm>
          <a:prstGeom prst="rect">
            <a:avLst/>
          </a:prstGeom>
        </p:spPr>
        <p:txBody>
          <a:bodyPr lIns="0" tIns="0" rIns="0" bIns="0" rtlCol="0" anchor="t">
            <a:spAutoFit/>
          </a:bodyPr>
          <a:lstStyle/>
          <a:p>
            <a:pPr>
              <a:lnSpc>
                <a:spcPts val="8400"/>
              </a:lnSpc>
            </a:pPr>
            <a:r>
              <a:rPr lang="en-US" sz="7000">
                <a:solidFill>
                  <a:srgbClr val="01003B"/>
                </a:solidFill>
                <a:latin typeface="Cabin Bold"/>
              </a:rPr>
              <a:t>Kết quả mô phỏng</a:t>
            </a:r>
          </a:p>
        </p:txBody>
      </p:sp>
      <p:sp>
        <p:nvSpPr>
          <p:cNvPr id="5" name="TextBox 5"/>
          <p:cNvSpPr txBox="1"/>
          <p:nvPr/>
        </p:nvSpPr>
        <p:spPr>
          <a:xfrm>
            <a:off x="17259300" y="8989060"/>
            <a:ext cx="510659"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14 </a:t>
            </a:r>
          </a:p>
        </p:txBody>
      </p:sp>
      <p:sp>
        <p:nvSpPr>
          <p:cNvPr id="6" name="TextBox 6"/>
          <p:cNvSpPr txBox="1"/>
          <p:nvPr/>
        </p:nvSpPr>
        <p:spPr>
          <a:xfrm>
            <a:off x="1503827" y="8281669"/>
            <a:ext cx="14927662" cy="9766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Bold Italics"/>
              </a:rPr>
              <a:t>Tại thời điểm t=0.075s, chất lỏng bị đẩy qua lối ra outlet, vận tốc được biểu thị dưới dạng loga cơ số 10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66264" y="2611152"/>
            <a:ext cx="7479675" cy="5044497"/>
          </a:xfrm>
          <a:custGeom>
            <a:avLst/>
            <a:gdLst/>
            <a:ahLst/>
            <a:cxnLst/>
            <a:rect l="l" t="t" r="r" b="b"/>
            <a:pathLst>
              <a:path w="7479675" h="5044497">
                <a:moveTo>
                  <a:pt x="0" y="0"/>
                </a:moveTo>
                <a:lnTo>
                  <a:pt x="7479674" y="0"/>
                </a:lnTo>
                <a:lnTo>
                  <a:pt x="7479674" y="5044497"/>
                </a:lnTo>
                <a:lnTo>
                  <a:pt x="0" y="5044497"/>
                </a:lnTo>
                <a:lnTo>
                  <a:pt x="0" y="0"/>
                </a:lnTo>
                <a:close/>
              </a:path>
            </a:pathLst>
          </a:custGeom>
          <a:blipFill>
            <a:blip r:embed="rId4"/>
            <a:stretch>
              <a:fillRect l="-41492" r="-35333"/>
            </a:stretch>
          </a:blipFill>
        </p:spPr>
        <p:txBody>
          <a:bodyPr/>
          <a:lstStyle/>
          <a:p>
            <a:endParaRPr lang="en-US"/>
          </a:p>
        </p:txBody>
      </p:sp>
      <p:sp>
        <p:nvSpPr>
          <p:cNvPr id="4" name="Freeform 4"/>
          <p:cNvSpPr/>
          <p:nvPr/>
        </p:nvSpPr>
        <p:spPr>
          <a:xfrm>
            <a:off x="10195027" y="2611152"/>
            <a:ext cx="7665425" cy="5024299"/>
          </a:xfrm>
          <a:custGeom>
            <a:avLst/>
            <a:gdLst/>
            <a:ahLst/>
            <a:cxnLst/>
            <a:rect l="l" t="t" r="r" b="b"/>
            <a:pathLst>
              <a:path w="7665425" h="5024299">
                <a:moveTo>
                  <a:pt x="0" y="0"/>
                </a:moveTo>
                <a:lnTo>
                  <a:pt x="7665424" y="0"/>
                </a:lnTo>
                <a:lnTo>
                  <a:pt x="7665424" y="5024298"/>
                </a:lnTo>
                <a:lnTo>
                  <a:pt x="0" y="5024298"/>
                </a:lnTo>
                <a:lnTo>
                  <a:pt x="0" y="0"/>
                </a:lnTo>
                <a:close/>
              </a:path>
            </a:pathLst>
          </a:custGeom>
          <a:blipFill>
            <a:blip r:embed="rId5"/>
            <a:stretch>
              <a:fillRect l="-35768" r="-29619"/>
            </a:stretch>
          </a:blipFill>
        </p:spPr>
        <p:txBody>
          <a:bodyPr/>
          <a:lstStyle/>
          <a:p>
            <a:endParaRPr lang="en-US"/>
          </a:p>
        </p:txBody>
      </p:sp>
      <p:sp>
        <p:nvSpPr>
          <p:cNvPr id="5" name="Freeform 5"/>
          <p:cNvSpPr/>
          <p:nvPr/>
        </p:nvSpPr>
        <p:spPr>
          <a:xfrm>
            <a:off x="9039216" y="2621251"/>
            <a:ext cx="862533" cy="5044497"/>
          </a:xfrm>
          <a:custGeom>
            <a:avLst/>
            <a:gdLst/>
            <a:ahLst/>
            <a:cxnLst/>
            <a:rect l="l" t="t" r="r" b="b"/>
            <a:pathLst>
              <a:path w="862533" h="5044497">
                <a:moveTo>
                  <a:pt x="0" y="0"/>
                </a:moveTo>
                <a:lnTo>
                  <a:pt x="862533" y="0"/>
                </a:lnTo>
                <a:lnTo>
                  <a:pt x="862533" y="5044498"/>
                </a:lnTo>
                <a:lnTo>
                  <a:pt x="0" y="5044498"/>
                </a:lnTo>
                <a:lnTo>
                  <a:pt x="0" y="0"/>
                </a:lnTo>
                <a:close/>
              </a:path>
            </a:pathLst>
          </a:custGeom>
          <a:blipFill>
            <a:blip r:embed="rId4"/>
            <a:stretch>
              <a:fillRect l="-1433388"/>
            </a:stretch>
          </a:blipFill>
        </p:spPr>
        <p:txBody>
          <a:bodyPr/>
          <a:lstStyle/>
          <a:p>
            <a:endParaRPr lang="en-US"/>
          </a:p>
        </p:txBody>
      </p:sp>
      <p:sp>
        <p:nvSpPr>
          <p:cNvPr id="6" name="TextBox 6"/>
          <p:cNvSpPr txBox="1"/>
          <p:nvPr/>
        </p:nvSpPr>
        <p:spPr>
          <a:xfrm>
            <a:off x="1994537" y="610939"/>
            <a:ext cx="10178685" cy="1076325"/>
          </a:xfrm>
          <a:prstGeom prst="rect">
            <a:avLst/>
          </a:prstGeom>
        </p:spPr>
        <p:txBody>
          <a:bodyPr lIns="0" tIns="0" rIns="0" bIns="0" rtlCol="0" anchor="t">
            <a:spAutoFit/>
          </a:bodyPr>
          <a:lstStyle/>
          <a:p>
            <a:pPr>
              <a:lnSpc>
                <a:spcPts val="8400"/>
              </a:lnSpc>
            </a:pPr>
            <a:r>
              <a:rPr lang="en-US" sz="7000">
                <a:solidFill>
                  <a:srgbClr val="01003B"/>
                </a:solidFill>
                <a:latin typeface="Cabin Bold"/>
              </a:rPr>
              <a:t>Kết quả mô phỏng</a:t>
            </a:r>
          </a:p>
        </p:txBody>
      </p:sp>
      <p:sp>
        <p:nvSpPr>
          <p:cNvPr id="7" name="TextBox 7"/>
          <p:cNvSpPr txBox="1"/>
          <p:nvPr/>
        </p:nvSpPr>
        <p:spPr>
          <a:xfrm>
            <a:off x="17152620" y="8989060"/>
            <a:ext cx="42672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15</a:t>
            </a:r>
          </a:p>
        </p:txBody>
      </p:sp>
      <p:sp>
        <p:nvSpPr>
          <p:cNvPr id="8" name="TextBox 8"/>
          <p:cNvSpPr txBox="1"/>
          <p:nvPr/>
        </p:nvSpPr>
        <p:spPr>
          <a:xfrm>
            <a:off x="5474375" y="8388243"/>
            <a:ext cx="7339251"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Bold Italics"/>
              </a:rPr>
              <a:t>Streamline khi chất lỏng vào inlet và ra outlet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994537" y="610939"/>
            <a:ext cx="10178685" cy="1076325"/>
          </a:xfrm>
          <a:prstGeom prst="rect">
            <a:avLst/>
          </a:prstGeom>
        </p:spPr>
        <p:txBody>
          <a:bodyPr lIns="0" tIns="0" rIns="0" bIns="0" rtlCol="0" anchor="t">
            <a:spAutoFit/>
          </a:bodyPr>
          <a:lstStyle/>
          <a:p>
            <a:pPr>
              <a:lnSpc>
                <a:spcPts val="8400"/>
              </a:lnSpc>
            </a:pPr>
            <a:r>
              <a:rPr lang="en-US" sz="7000" dirty="0" err="1">
                <a:solidFill>
                  <a:srgbClr val="01003B"/>
                </a:solidFill>
                <a:latin typeface="Cabin Bold"/>
              </a:rPr>
              <a:t>Tổng</a:t>
            </a:r>
            <a:r>
              <a:rPr lang="en-US" sz="7000" dirty="0">
                <a:solidFill>
                  <a:srgbClr val="01003B"/>
                </a:solidFill>
                <a:latin typeface="Cabin Bold"/>
              </a:rPr>
              <a:t> </a:t>
            </a:r>
            <a:r>
              <a:rPr lang="en-US" sz="7000" dirty="0" err="1">
                <a:solidFill>
                  <a:srgbClr val="01003B"/>
                </a:solidFill>
                <a:latin typeface="Cabin Bold"/>
              </a:rPr>
              <a:t>kết</a:t>
            </a:r>
            <a:endParaRPr lang="en-US" sz="7000" dirty="0">
              <a:solidFill>
                <a:srgbClr val="01003B"/>
              </a:solidFill>
              <a:latin typeface="Cabin Bold"/>
            </a:endParaRPr>
          </a:p>
        </p:txBody>
      </p:sp>
      <p:sp>
        <p:nvSpPr>
          <p:cNvPr id="4" name="TextBox 4"/>
          <p:cNvSpPr txBox="1"/>
          <p:nvPr/>
        </p:nvSpPr>
        <p:spPr>
          <a:xfrm>
            <a:off x="17152620" y="8989060"/>
            <a:ext cx="42672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16</a:t>
            </a:r>
          </a:p>
        </p:txBody>
      </p:sp>
      <p:sp>
        <p:nvSpPr>
          <p:cNvPr id="5" name="TextBox 5"/>
          <p:cNvSpPr txBox="1"/>
          <p:nvPr/>
        </p:nvSpPr>
        <p:spPr>
          <a:xfrm>
            <a:off x="1266264" y="1819567"/>
            <a:ext cx="15395361" cy="5423408"/>
          </a:xfrm>
          <a:prstGeom prst="rect">
            <a:avLst/>
          </a:prstGeom>
        </p:spPr>
        <p:txBody>
          <a:bodyPr lIns="0" tIns="0" rIns="0" bIns="0" rtlCol="0" anchor="t">
            <a:spAutoFit/>
          </a:bodyPr>
          <a:lstStyle/>
          <a:p>
            <a:pPr algn="ctr">
              <a:lnSpc>
                <a:spcPts val="3922"/>
              </a:lnSpc>
            </a:pPr>
            <a:endParaRPr dirty="0"/>
          </a:p>
          <a:p>
            <a:pPr marL="669693" lvl="1" indent="-334846">
              <a:lnSpc>
                <a:spcPts val="4342"/>
              </a:lnSpc>
              <a:buFont typeface="Arial"/>
              <a:buChar char="•"/>
            </a:pPr>
            <a:r>
              <a:rPr lang="en-US" sz="3101" dirty="0">
                <a:solidFill>
                  <a:srgbClr val="01003B"/>
                </a:solidFill>
                <a:latin typeface="Cabin"/>
              </a:rPr>
              <a:t>Vi </a:t>
            </a:r>
            <a:r>
              <a:rPr lang="en-US" sz="3101" dirty="0" err="1">
                <a:solidFill>
                  <a:srgbClr val="01003B"/>
                </a:solidFill>
                <a:latin typeface="Cabin"/>
              </a:rPr>
              <a:t>bơm</a:t>
            </a:r>
            <a:r>
              <a:rPr lang="en-US" sz="3101" dirty="0">
                <a:solidFill>
                  <a:srgbClr val="01003B"/>
                </a:solidFill>
                <a:latin typeface="Cabin"/>
              </a:rPr>
              <a:t> </a:t>
            </a:r>
            <a:r>
              <a:rPr lang="en-US" sz="3101" dirty="0" err="1">
                <a:solidFill>
                  <a:srgbClr val="01003B"/>
                </a:solidFill>
                <a:latin typeface="Cabin"/>
              </a:rPr>
              <a:t>áp</a:t>
            </a:r>
            <a:r>
              <a:rPr lang="en-US" sz="3101" dirty="0">
                <a:solidFill>
                  <a:srgbClr val="01003B"/>
                </a:solidFill>
                <a:latin typeface="Cabin"/>
              </a:rPr>
              <a:t> </a:t>
            </a:r>
            <a:r>
              <a:rPr lang="en-US" sz="3101" dirty="0" err="1">
                <a:solidFill>
                  <a:srgbClr val="01003B"/>
                </a:solidFill>
                <a:latin typeface="Cabin"/>
              </a:rPr>
              <a:t>điện</a:t>
            </a:r>
            <a:r>
              <a:rPr lang="en-US" sz="3101" dirty="0">
                <a:solidFill>
                  <a:srgbClr val="01003B"/>
                </a:solidFill>
                <a:latin typeface="Cabin"/>
              </a:rPr>
              <a:t> (Piezoelectric Micropump) </a:t>
            </a:r>
            <a:r>
              <a:rPr lang="en-US" sz="3101" dirty="0" err="1">
                <a:solidFill>
                  <a:srgbClr val="01003B"/>
                </a:solidFill>
                <a:latin typeface="Cabin"/>
              </a:rPr>
              <a:t>là</a:t>
            </a:r>
            <a:r>
              <a:rPr lang="en-US" sz="3101" dirty="0">
                <a:solidFill>
                  <a:srgbClr val="01003B"/>
                </a:solidFill>
                <a:latin typeface="Cabin"/>
              </a:rPr>
              <a:t> </a:t>
            </a:r>
            <a:r>
              <a:rPr lang="en-US" sz="3101" dirty="0" err="1">
                <a:solidFill>
                  <a:srgbClr val="01003B"/>
                </a:solidFill>
                <a:latin typeface="Cabin"/>
              </a:rPr>
              <a:t>một</a:t>
            </a:r>
            <a:r>
              <a:rPr lang="en-US" sz="3101" dirty="0">
                <a:solidFill>
                  <a:srgbClr val="01003B"/>
                </a:solidFill>
                <a:latin typeface="Cabin"/>
              </a:rPr>
              <a:t> </a:t>
            </a:r>
            <a:r>
              <a:rPr lang="en-US" sz="3101" dirty="0" err="1">
                <a:solidFill>
                  <a:srgbClr val="01003B"/>
                </a:solidFill>
                <a:latin typeface="Cabin"/>
              </a:rPr>
              <a:t>phương</a:t>
            </a:r>
            <a:r>
              <a:rPr lang="en-US" sz="3101" dirty="0">
                <a:solidFill>
                  <a:srgbClr val="01003B"/>
                </a:solidFill>
                <a:latin typeface="Cabin"/>
              </a:rPr>
              <a:t> </a:t>
            </a:r>
            <a:r>
              <a:rPr lang="en-US" sz="3101" dirty="0" err="1">
                <a:solidFill>
                  <a:srgbClr val="01003B"/>
                </a:solidFill>
                <a:latin typeface="Cabin"/>
              </a:rPr>
              <a:t>pháp</a:t>
            </a:r>
            <a:r>
              <a:rPr lang="en-US" sz="3101" dirty="0">
                <a:solidFill>
                  <a:srgbClr val="01003B"/>
                </a:solidFill>
                <a:latin typeface="Cabin"/>
              </a:rPr>
              <a:t> </a:t>
            </a:r>
            <a:r>
              <a:rPr lang="en-US" sz="3101" dirty="0" err="1">
                <a:solidFill>
                  <a:srgbClr val="01003B"/>
                </a:solidFill>
                <a:latin typeface="Cabin"/>
              </a:rPr>
              <a:t>truyền</a:t>
            </a:r>
            <a:r>
              <a:rPr lang="en-US" sz="3101" dirty="0">
                <a:solidFill>
                  <a:srgbClr val="01003B"/>
                </a:solidFill>
                <a:latin typeface="Cabin"/>
              </a:rPr>
              <a:t> </a:t>
            </a:r>
            <a:r>
              <a:rPr lang="en-US" sz="3101" dirty="0" err="1">
                <a:solidFill>
                  <a:srgbClr val="01003B"/>
                </a:solidFill>
                <a:latin typeface="Cabin"/>
              </a:rPr>
              <a:t>dẫn</a:t>
            </a:r>
            <a:r>
              <a:rPr lang="en-US" sz="3101" dirty="0">
                <a:solidFill>
                  <a:srgbClr val="01003B"/>
                </a:solidFill>
                <a:latin typeface="Cabin"/>
              </a:rPr>
              <a:t> </a:t>
            </a:r>
            <a:r>
              <a:rPr lang="en-US" sz="3101" dirty="0" err="1">
                <a:solidFill>
                  <a:srgbClr val="01003B"/>
                </a:solidFill>
                <a:latin typeface="Cabin"/>
              </a:rPr>
              <a:t>chất</a:t>
            </a:r>
            <a:r>
              <a:rPr lang="en-US" sz="3101" dirty="0">
                <a:solidFill>
                  <a:srgbClr val="01003B"/>
                </a:solidFill>
                <a:latin typeface="Cabin"/>
              </a:rPr>
              <a:t> </a:t>
            </a:r>
            <a:r>
              <a:rPr lang="en-US" sz="3101" dirty="0" err="1">
                <a:solidFill>
                  <a:srgbClr val="01003B"/>
                </a:solidFill>
                <a:latin typeface="Cabin"/>
              </a:rPr>
              <a:t>lỏng</a:t>
            </a:r>
            <a:r>
              <a:rPr lang="en-US" sz="3101" dirty="0">
                <a:solidFill>
                  <a:srgbClr val="01003B"/>
                </a:solidFill>
                <a:latin typeface="Cabin"/>
              </a:rPr>
              <a:t> ở </a:t>
            </a:r>
            <a:r>
              <a:rPr lang="en-US" sz="3101" dirty="0" err="1">
                <a:solidFill>
                  <a:srgbClr val="01003B"/>
                </a:solidFill>
                <a:latin typeface="Cabin"/>
              </a:rPr>
              <a:t>mức</a:t>
            </a:r>
            <a:r>
              <a:rPr lang="en-US" sz="3101" dirty="0">
                <a:solidFill>
                  <a:srgbClr val="01003B"/>
                </a:solidFill>
                <a:latin typeface="Cabin"/>
              </a:rPr>
              <a:t> </a:t>
            </a:r>
            <a:r>
              <a:rPr lang="en-US" sz="3101" dirty="0" err="1">
                <a:solidFill>
                  <a:srgbClr val="01003B"/>
                </a:solidFill>
                <a:latin typeface="Cabin"/>
              </a:rPr>
              <a:t>độ</a:t>
            </a:r>
            <a:r>
              <a:rPr lang="en-US" sz="3101" dirty="0">
                <a:solidFill>
                  <a:srgbClr val="01003B"/>
                </a:solidFill>
                <a:latin typeface="Cabin"/>
              </a:rPr>
              <a:t> </a:t>
            </a:r>
            <a:r>
              <a:rPr lang="en-US" sz="3101" dirty="0" err="1">
                <a:solidFill>
                  <a:srgbClr val="01003B"/>
                </a:solidFill>
                <a:latin typeface="Cabin"/>
              </a:rPr>
              <a:t>cực</a:t>
            </a:r>
            <a:r>
              <a:rPr lang="en-US" sz="3101" dirty="0">
                <a:solidFill>
                  <a:srgbClr val="01003B"/>
                </a:solidFill>
                <a:latin typeface="Cabin"/>
              </a:rPr>
              <a:t> </a:t>
            </a:r>
            <a:r>
              <a:rPr lang="en-US" sz="3101" dirty="0" err="1">
                <a:solidFill>
                  <a:srgbClr val="01003B"/>
                </a:solidFill>
                <a:latin typeface="Cabin"/>
              </a:rPr>
              <a:t>nhỏ</a:t>
            </a:r>
            <a:r>
              <a:rPr lang="en-US" sz="3101" dirty="0">
                <a:solidFill>
                  <a:srgbClr val="01003B"/>
                </a:solidFill>
                <a:latin typeface="Cabin"/>
              </a:rPr>
              <a:t> </a:t>
            </a:r>
            <a:r>
              <a:rPr lang="en-US" sz="3101" dirty="0" err="1">
                <a:solidFill>
                  <a:srgbClr val="01003B"/>
                </a:solidFill>
                <a:latin typeface="Cabin"/>
              </a:rPr>
              <a:t>với</a:t>
            </a:r>
            <a:r>
              <a:rPr lang="en-US" sz="3101" dirty="0">
                <a:solidFill>
                  <a:srgbClr val="01003B"/>
                </a:solidFill>
                <a:latin typeface="Cabin"/>
              </a:rPr>
              <a:t> </a:t>
            </a:r>
            <a:r>
              <a:rPr lang="en-US" sz="3101" dirty="0" err="1">
                <a:solidFill>
                  <a:srgbClr val="01003B"/>
                </a:solidFill>
                <a:latin typeface="Cabin"/>
              </a:rPr>
              <a:t>độ</a:t>
            </a:r>
            <a:r>
              <a:rPr lang="en-US" sz="3101" dirty="0">
                <a:solidFill>
                  <a:srgbClr val="01003B"/>
                </a:solidFill>
                <a:latin typeface="Cabin"/>
              </a:rPr>
              <a:t> </a:t>
            </a:r>
            <a:r>
              <a:rPr lang="en-US" sz="3101" dirty="0" err="1">
                <a:solidFill>
                  <a:srgbClr val="01003B"/>
                </a:solidFill>
                <a:latin typeface="Cabin"/>
              </a:rPr>
              <a:t>chính</a:t>
            </a:r>
            <a:r>
              <a:rPr lang="en-US" sz="3101" dirty="0">
                <a:solidFill>
                  <a:srgbClr val="01003B"/>
                </a:solidFill>
                <a:latin typeface="Cabin"/>
              </a:rPr>
              <a:t> </a:t>
            </a:r>
            <a:r>
              <a:rPr lang="en-US" sz="3101" dirty="0" err="1">
                <a:solidFill>
                  <a:srgbClr val="01003B"/>
                </a:solidFill>
                <a:latin typeface="Cabin"/>
              </a:rPr>
              <a:t>xác</a:t>
            </a:r>
            <a:r>
              <a:rPr lang="en-US" sz="3101" dirty="0">
                <a:solidFill>
                  <a:srgbClr val="01003B"/>
                </a:solidFill>
                <a:latin typeface="Cabin"/>
              </a:rPr>
              <a:t> </a:t>
            </a:r>
            <a:r>
              <a:rPr lang="en-US" sz="3101" dirty="0" err="1">
                <a:solidFill>
                  <a:srgbClr val="01003B"/>
                </a:solidFill>
                <a:latin typeface="Cabin"/>
              </a:rPr>
              <a:t>và</a:t>
            </a:r>
            <a:r>
              <a:rPr lang="en-US" sz="3101" dirty="0">
                <a:solidFill>
                  <a:srgbClr val="01003B"/>
                </a:solidFill>
                <a:latin typeface="Cabin"/>
              </a:rPr>
              <a:t> </a:t>
            </a:r>
            <a:r>
              <a:rPr lang="en-US" sz="3101" dirty="0" err="1">
                <a:solidFill>
                  <a:srgbClr val="01003B"/>
                </a:solidFill>
                <a:latin typeface="Cabin"/>
              </a:rPr>
              <a:t>đáng</a:t>
            </a:r>
            <a:r>
              <a:rPr lang="en-US" sz="3101" dirty="0">
                <a:solidFill>
                  <a:srgbClr val="01003B"/>
                </a:solidFill>
                <a:latin typeface="Cabin"/>
              </a:rPr>
              <a:t> tin </a:t>
            </a:r>
            <a:r>
              <a:rPr lang="en-US" sz="3101" dirty="0" err="1">
                <a:solidFill>
                  <a:srgbClr val="01003B"/>
                </a:solidFill>
                <a:latin typeface="Cabin"/>
              </a:rPr>
              <a:t>cậy</a:t>
            </a:r>
            <a:r>
              <a:rPr lang="en-US" sz="3101" dirty="0">
                <a:solidFill>
                  <a:srgbClr val="01003B"/>
                </a:solidFill>
                <a:latin typeface="Cabin"/>
              </a:rPr>
              <a:t> </a:t>
            </a:r>
            <a:r>
              <a:rPr lang="en-US" sz="3101" dirty="0" err="1">
                <a:solidFill>
                  <a:srgbClr val="01003B"/>
                </a:solidFill>
                <a:latin typeface="Cabin"/>
              </a:rPr>
              <a:t>trong</a:t>
            </a:r>
            <a:r>
              <a:rPr lang="en-US" sz="3101" dirty="0">
                <a:solidFill>
                  <a:srgbClr val="01003B"/>
                </a:solidFill>
                <a:latin typeface="Cabin"/>
              </a:rPr>
              <a:t> </a:t>
            </a:r>
            <a:r>
              <a:rPr lang="en-US" sz="3101" dirty="0" err="1">
                <a:solidFill>
                  <a:srgbClr val="01003B"/>
                </a:solidFill>
                <a:latin typeface="Cabin"/>
              </a:rPr>
              <a:t>việc</a:t>
            </a:r>
            <a:r>
              <a:rPr lang="en-US" sz="3101" dirty="0">
                <a:solidFill>
                  <a:srgbClr val="01003B"/>
                </a:solidFill>
                <a:latin typeface="Cabin"/>
              </a:rPr>
              <a:t> </a:t>
            </a:r>
            <a:r>
              <a:rPr lang="en-US" sz="3101" dirty="0" err="1">
                <a:solidFill>
                  <a:srgbClr val="01003B"/>
                </a:solidFill>
                <a:latin typeface="Cabin"/>
              </a:rPr>
              <a:t>kiểm</a:t>
            </a:r>
            <a:r>
              <a:rPr lang="en-US" sz="3101" dirty="0">
                <a:solidFill>
                  <a:srgbClr val="01003B"/>
                </a:solidFill>
                <a:latin typeface="Cabin"/>
              </a:rPr>
              <a:t> </a:t>
            </a:r>
            <a:r>
              <a:rPr lang="en-US" sz="3101" dirty="0" err="1">
                <a:solidFill>
                  <a:srgbClr val="01003B"/>
                </a:solidFill>
                <a:latin typeface="Cabin"/>
              </a:rPr>
              <a:t>soát</a:t>
            </a:r>
            <a:r>
              <a:rPr lang="en-US" sz="3101" dirty="0">
                <a:solidFill>
                  <a:srgbClr val="01003B"/>
                </a:solidFill>
                <a:latin typeface="Cabin"/>
              </a:rPr>
              <a:t> </a:t>
            </a:r>
            <a:r>
              <a:rPr lang="en-US" sz="3101" dirty="0" err="1">
                <a:solidFill>
                  <a:srgbClr val="01003B"/>
                </a:solidFill>
                <a:latin typeface="Cabin"/>
              </a:rPr>
              <a:t>lưu</a:t>
            </a:r>
            <a:r>
              <a:rPr lang="en-US" sz="3101" dirty="0">
                <a:solidFill>
                  <a:srgbClr val="01003B"/>
                </a:solidFill>
                <a:latin typeface="Cabin"/>
              </a:rPr>
              <a:t> </a:t>
            </a:r>
            <a:r>
              <a:rPr lang="en-US" sz="3101" dirty="0" err="1">
                <a:solidFill>
                  <a:srgbClr val="01003B"/>
                </a:solidFill>
                <a:latin typeface="Cabin"/>
              </a:rPr>
              <a:t>lượng</a:t>
            </a:r>
            <a:r>
              <a:rPr lang="en-US" sz="3101" dirty="0">
                <a:solidFill>
                  <a:srgbClr val="01003B"/>
                </a:solidFill>
                <a:latin typeface="Cabin"/>
              </a:rPr>
              <a:t> </a:t>
            </a:r>
            <a:r>
              <a:rPr lang="en-US" sz="3101" dirty="0" err="1">
                <a:solidFill>
                  <a:srgbClr val="01003B"/>
                </a:solidFill>
                <a:latin typeface="Cabin"/>
              </a:rPr>
              <a:t>và</a:t>
            </a:r>
            <a:r>
              <a:rPr lang="en-US" sz="3101" dirty="0">
                <a:solidFill>
                  <a:srgbClr val="01003B"/>
                </a:solidFill>
                <a:latin typeface="Cabin"/>
              </a:rPr>
              <a:t> </a:t>
            </a:r>
            <a:r>
              <a:rPr lang="en-US" sz="3101" dirty="0" err="1">
                <a:solidFill>
                  <a:srgbClr val="01003B"/>
                </a:solidFill>
                <a:latin typeface="Cabin"/>
              </a:rPr>
              <a:t>áp</a:t>
            </a:r>
            <a:r>
              <a:rPr lang="en-US" sz="3101" dirty="0">
                <a:solidFill>
                  <a:srgbClr val="01003B"/>
                </a:solidFill>
                <a:latin typeface="Cabin"/>
              </a:rPr>
              <a:t> </a:t>
            </a:r>
            <a:r>
              <a:rPr lang="en-US" sz="3101" dirty="0" err="1">
                <a:solidFill>
                  <a:srgbClr val="01003B"/>
                </a:solidFill>
                <a:latin typeface="Cabin"/>
              </a:rPr>
              <a:t>suất</a:t>
            </a:r>
            <a:r>
              <a:rPr lang="en-US" sz="3101" dirty="0">
                <a:solidFill>
                  <a:srgbClr val="01003B"/>
                </a:solidFill>
                <a:latin typeface="Cabin"/>
              </a:rPr>
              <a:t>. </a:t>
            </a:r>
            <a:r>
              <a:rPr lang="en-US" sz="3101" dirty="0" err="1">
                <a:solidFill>
                  <a:srgbClr val="01003B"/>
                </a:solidFill>
                <a:latin typeface="Cabin"/>
              </a:rPr>
              <a:t>Đồng</a:t>
            </a:r>
            <a:r>
              <a:rPr lang="en-US" sz="3101" dirty="0">
                <a:solidFill>
                  <a:srgbClr val="01003B"/>
                </a:solidFill>
                <a:latin typeface="Cabin"/>
              </a:rPr>
              <a:t> </a:t>
            </a:r>
            <a:r>
              <a:rPr lang="en-US" sz="3101" dirty="0" err="1">
                <a:solidFill>
                  <a:srgbClr val="01003B"/>
                </a:solidFill>
                <a:latin typeface="Cabin"/>
              </a:rPr>
              <a:t>thời</a:t>
            </a:r>
            <a:r>
              <a:rPr lang="en-US" sz="3101" dirty="0">
                <a:solidFill>
                  <a:srgbClr val="01003B"/>
                </a:solidFill>
                <a:latin typeface="Cabin"/>
              </a:rPr>
              <a:t>, </a:t>
            </a:r>
            <a:r>
              <a:rPr lang="en-US" sz="3101" dirty="0" err="1">
                <a:solidFill>
                  <a:srgbClr val="01003B"/>
                </a:solidFill>
                <a:latin typeface="Cabin"/>
              </a:rPr>
              <a:t>thiết</a:t>
            </a:r>
            <a:r>
              <a:rPr lang="en-US" sz="3101" dirty="0">
                <a:solidFill>
                  <a:srgbClr val="01003B"/>
                </a:solidFill>
                <a:latin typeface="Cabin"/>
              </a:rPr>
              <a:t> </a:t>
            </a:r>
            <a:r>
              <a:rPr lang="en-US" sz="3101" dirty="0" err="1">
                <a:solidFill>
                  <a:srgbClr val="01003B"/>
                </a:solidFill>
                <a:latin typeface="Cabin"/>
              </a:rPr>
              <a:t>kế</a:t>
            </a:r>
            <a:r>
              <a:rPr lang="en-US" sz="3101" dirty="0">
                <a:solidFill>
                  <a:srgbClr val="01003B"/>
                </a:solidFill>
                <a:latin typeface="Cabin"/>
              </a:rPr>
              <a:t> </a:t>
            </a:r>
            <a:r>
              <a:rPr lang="en-US" sz="3101" dirty="0" err="1">
                <a:solidFill>
                  <a:srgbClr val="01003B"/>
                </a:solidFill>
                <a:latin typeface="Cabin"/>
              </a:rPr>
              <a:t>nhỏ</a:t>
            </a:r>
            <a:r>
              <a:rPr lang="en-US" sz="3101" dirty="0">
                <a:solidFill>
                  <a:srgbClr val="01003B"/>
                </a:solidFill>
                <a:latin typeface="Cabin"/>
              </a:rPr>
              <a:t> </a:t>
            </a:r>
            <a:r>
              <a:rPr lang="en-US" sz="3101" dirty="0" err="1">
                <a:solidFill>
                  <a:srgbClr val="01003B"/>
                </a:solidFill>
                <a:latin typeface="Cabin"/>
              </a:rPr>
              <a:t>gọn</a:t>
            </a:r>
            <a:r>
              <a:rPr lang="en-US" sz="3101" dirty="0">
                <a:solidFill>
                  <a:srgbClr val="01003B"/>
                </a:solidFill>
                <a:latin typeface="Cabin"/>
              </a:rPr>
              <a:t> </a:t>
            </a:r>
            <a:r>
              <a:rPr lang="en-US" sz="3101" dirty="0" err="1">
                <a:solidFill>
                  <a:srgbClr val="01003B"/>
                </a:solidFill>
                <a:latin typeface="Cabin"/>
              </a:rPr>
              <a:t>và</a:t>
            </a:r>
            <a:r>
              <a:rPr lang="en-US" sz="3101" dirty="0">
                <a:solidFill>
                  <a:srgbClr val="01003B"/>
                </a:solidFill>
                <a:latin typeface="Cabin"/>
              </a:rPr>
              <a:t> </a:t>
            </a:r>
            <a:r>
              <a:rPr lang="en-US" sz="3101" dirty="0" err="1">
                <a:solidFill>
                  <a:srgbClr val="01003B"/>
                </a:solidFill>
                <a:latin typeface="Cabin"/>
              </a:rPr>
              <a:t>khả</a:t>
            </a:r>
            <a:r>
              <a:rPr lang="en-US" sz="3101" dirty="0">
                <a:solidFill>
                  <a:srgbClr val="01003B"/>
                </a:solidFill>
                <a:latin typeface="Cabin"/>
              </a:rPr>
              <a:t> </a:t>
            </a:r>
            <a:r>
              <a:rPr lang="en-US" sz="3101" dirty="0" err="1">
                <a:solidFill>
                  <a:srgbClr val="01003B"/>
                </a:solidFill>
                <a:latin typeface="Cabin"/>
              </a:rPr>
              <a:t>năng</a:t>
            </a:r>
            <a:r>
              <a:rPr lang="en-US" sz="3101" dirty="0">
                <a:solidFill>
                  <a:srgbClr val="01003B"/>
                </a:solidFill>
                <a:latin typeface="Cabin"/>
              </a:rPr>
              <a:t> </a:t>
            </a:r>
            <a:r>
              <a:rPr lang="en-US" sz="3101" dirty="0" err="1">
                <a:solidFill>
                  <a:srgbClr val="01003B"/>
                </a:solidFill>
                <a:latin typeface="Cabin"/>
              </a:rPr>
              <a:t>làm</a:t>
            </a:r>
            <a:r>
              <a:rPr lang="en-US" sz="3101" dirty="0">
                <a:solidFill>
                  <a:srgbClr val="01003B"/>
                </a:solidFill>
                <a:latin typeface="Cabin"/>
              </a:rPr>
              <a:t> </a:t>
            </a:r>
            <a:r>
              <a:rPr lang="en-US" sz="3101" dirty="0" err="1">
                <a:solidFill>
                  <a:srgbClr val="01003B"/>
                </a:solidFill>
                <a:latin typeface="Cabin"/>
              </a:rPr>
              <a:t>việc</a:t>
            </a:r>
            <a:r>
              <a:rPr lang="en-US" sz="3101" dirty="0">
                <a:solidFill>
                  <a:srgbClr val="01003B"/>
                </a:solidFill>
                <a:latin typeface="Cabin"/>
              </a:rPr>
              <a:t> </a:t>
            </a:r>
            <a:r>
              <a:rPr lang="en-US" sz="3101" dirty="0" err="1">
                <a:solidFill>
                  <a:srgbClr val="01003B"/>
                </a:solidFill>
                <a:latin typeface="Cabin"/>
              </a:rPr>
              <a:t>ổn</a:t>
            </a:r>
            <a:r>
              <a:rPr lang="en-US" sz="3101" dirty="0">
                <a:solidFill>
                  <a:srgbClr val="01003B"/>
                </a:solidFill>
                <a:latin typeface="Cabin"/>
              </a:rPr>
              <a:t> </a:t>
            </a:r>
            <a:r>
              <a:rPr lang="en-US" sz="3101" dirty="0" err="1">
                <a:solidFill>
                  <a:srgbClr val="01003B"/>
                </a:solidFill>
                <a:latin typeface="Cabin"/>
              </a:rPr>
              <a:t>định</a:t>
            </a:r>
            <a:r>
              <a:rPr lang="en-US" sz="3101" dirty="0">
                <a:solidFill>
                  <a:srgbClr val="01003B"/>
                </a:solidFill>
                <a:latin typeface="Cabin"/>
              </a:rPr>
              <a:t> ở </a:t>
            </a:r>
            <a:r>
              <a:rPr lang="en-US" sz="3101" dirty="0" err="1">
                <a:solidFill>
                  <a:srgbClr val="01003B"/>
                </a:solidFill>
                <a:latin typeface="Cabin"/>
              </a:rPr>
              <a:t>các</a:t>
            </a:r>
            <a:r>
              <a:rPr lang="en-US" sz="3101" dirty="0">
                <a:solidFill>
                  <a:srgbClr val="01003B"/>
                </a:solidFill>
                <a:latin typeface="Cabin"/>
              </a:rPr>
              <a:t> </a:t>
            </a:r>
            <a:r>
              <a:rPr lang="en-US" sz="3101" dirty="0" err="1">
                <a:solidFill>
                  <a:srgbClr val="01003B"/>
                </a:solidFill>
                <a:latin typeface="Cabin"/>
              </a:rPr>
              <a:t>mức</a:t>
            </a:r>
            <a:r>
              <a:rPr lang="en-US" sz="3101" dirty="0">
                <a:solidFill>
                  <a:srgbClr val="01003B"/>
                </a:solidFill>
                <a:latin typeface="Cabin"/>
              </a:rPr>
              <a:t> </a:t>
            </a:r>
            <a:r>
              <a:rPr lang="en-US" sz="3101" dirty="0" err="1">
                <a:solidFill>
                  <a:srgbClr val="01003B"/>
                </a:solidFill>
                <a:latin typeface="Cabin"/>
              </a:rPr>
              <a:t>điện</a:t>
            </a:r>
            <a:r>
              <a:rPr lang="en-US" sz="3101" dirty="0">
                <a:solidFill>
                  <a:srgbClr val="01003B"/>
                </a:solidFill>
                <a:latin typeface="Cabin"/>
              </a:rPr>
              <a:t> </a:t>
            </a:r>
            <a:r>
              <a:rPr lang="en-US" sz="3101" dirty="0" err="1">
                <a:solidFill>
                  <a:srgbClr val="01003B"/>
                </a:solidFill>
                <a:latin typeface="Cabin"/>
              </a:rPr>
              <a:t>áp</a:t>
            </a:r>
            <a:r>
              <a:rPr lang="en-US" sz="3101" dirty="0">
                <a:solidFill>
                  <a:srgbClr val="01003B"/>
                </a:solidFill>
                <a:latin typeface="Cabin"/>
              </a:rPr>
              <a:t> </a:t>
            </a:r>
            <a:r>
              <a:rPr lang="en-US" sz="3101" dirty="0" err="1">
                <a:solidFill>
                  <a:srgbClr val="01003B"/>
                </a:solidFill>
                <a:latin typeface="Cabin"/>
              </a:rPr>
              <a:t>thấp</a:t>
            </a:r>
            <a:r>
              <a:rPr lang="en-US" sz="3101" dirty="0">
                <a:solidFill>
                  <a:srgbClr val="01003B"/>
                </a:solidFill>
                <a:latin typeface="Cabin"/>
              </a:rPr>
              <a:t> </a:t>
            </a:r>
            <a:r>
              <a:rPr lang="en-US" sz="3101" dirty="0" err="1">
                <a:solidFill>
                  <a:srgbClr val="01003B"/>
                </a:solidFill>
                <a:latin typeface="Cabin"/>
              </a:rPr>
              <a:t>là</a:t>
            </a:r>
            <a:r>
              <a:rPr lang="en-US" sz="3101" dirty="0">
                <a:solidFill>
                  <a:srgbClr val="01003B"/>
                </a:solidFill>
                <a:latin typeface="Cabin"/>
              </a:rPr>
              <a:t> </a:t>
            </a:r>
            <a:r>
              <a:rPr lang="en-US" sz="3101" dirty="0" err="1">
                <a:solidFill>
                  <a:srgbClr val="01003B"/>
                </a:solidFill>
                <a:latin typeface="Cabin"/>
              </a:rPr>
              <a:t>những</a:t>
            </a:r>
            <a:r>
              <a:rPr lang="en-US" sz="3101" dirty="0">
                <a:solidFill>
                  <a:srgbClr val="01003B"/>
                </a:solidFill>
                <a:latin typeface="Cabin"/>
              </a:rPr>
              <a:t> </a:t>
            </a:r>
            <a:r>
              <a:rPr lang="en-US" sz="3101" dirty="0" err="1">
                <a:solidFill>
                  <a:srgbClr val="01003B"/>
                </a:solidFill>
                <a:latin typeface="Cabin"/>
              </a:rPr>
              <a:t>ưu</a:t>
            </a:r>
            <a:r>
              <a:rPr lang="en-US" sz="3101" dirty="0">
                <a:solidFill>
                  <a:srgbClr val="01003B"/>
                </a:solidFill>
                <a:latin typeface="Cabin"/>
              </a:rPr>
              <a:t> </a:t>
            </a:r>
            <a:r>
              <a:rPr lang="en-US" sz="3101" dirty="0" err="1">
                <a:solidFill>
                  <a:srgbClr val="01003B"/>
                </a:solidFill>
                <a:latin typeface="Cabin"/>
              </a:rPr>
              <a:t>điểm</a:t>
            </a:r>
            <a:r>
              <a:rPr lang="en-US" sz="3101" dirty="0">
                <a:solidFill>
                  <a:srgbClr val="01003B"/>
                </a:solidFill>
                <a:latin typeface="Cabin"/>
              </a:rPr>
              <a:t> </a:t>
            </a:r>
            <a:r>
              <a:rPr lang="en-US" sz="3101" dirty="0" err="1">
                <a:solidFill>
                  <a:srgbClr val="01003B"/>
                </a:solidFill>
                <a:latin typeface="Cabin"/>
              </a:rPr>
              <a:t>quan</a:t>
            </a:r>
            <a:r>
              <a:rPr lang="en-US" sz="3101" dirty="0">
                <a:solidFill>
                  <a:srgbClr val="01003B"/>
                </a:solidFill>
                <a:latin typeface="Cabin"/>
              </a:rPr>
              <a:t> </a:t>
            </a:r>
            <a:r>
              <a:rPr lang="en-US" sz="3101" dirty="0" err="1">
                <a:solidFill>
                  <a:srgbClr val="01003B"/>
                </a:solidFill>
                <a:latin typeface="Cabin"/>
              </a:rPr>
              <a:t>trọng</a:t>
            </a:r>
            <a:r>
              <a:rPr lang="en-US" sz="3101" dirty="0">
                <a:solidFill>
                  <a:srgbClr val="01003B"/>
                </a:solidFill>
                <a:latin typeface="Cabin"/>
              </a:rPr>
              <a:t>, </a:t>
            </a:r>
            <a:r>
              <a:rPr lang="en-US" sz="3101" dirty="0" err="1">
                <a:solidFill>
                  <a:srgbClr val="01003B"/>
                </a:solidFill>
                <a:latin typeface="Cabin"/>
              </a:rPr>
              <a:t>mở</a:t>
            </a:r>
            <a:r>
              <a:rPr lang="en-US" sz="3101" dirty="0">
                <a:solidFill>
                  <a:srgbClr val="01003B"/>
                </a:solidFill>
                <a:latin typeface="Cabin"/>
              </a:rPr>
              <a:t> </a:t>
            </a:r>
            <a:r>
              <a:rPr lang="en-US" sz="3101" dirty="0" err="1">
                <a:solidFill>
                  <a:srgbClr val="01003B"/>
                </a:solidFill>
                <a:latin typeface="Cabin"/>
              </a:rPr>
              <a:t>ra</a:t>
            </a:r>
            <a:r>
              <a:rPr lang="en-US" sz="3101" dirty="0">
                <a:solidFill>
                  <a:srgbClr val="01003B"/>
                </a:solidFill>
                <a:latin typeface="Cabin"/>
              </a:rPr>
              <a:t> </a:t>
            </a:r>
            <a:r>
              <a:rPr lang="en-US" sz="3101" dirty="0" err="1">
                <a:solidFill>
                  <a:srgbClr val="01003B"/>
                </a:solidFill>
                <a:latin typeface="Cabin"/>
              </a:rPr>
              <a:t>nhiều</a:t>
            </a:r>
            <a:r>
              <a:rPr lang="en-US" sz="3101" dirty="0">
                <a:solidFill>
                  <a:srgbClr val="01003B"/>
                </a:solidFill>
                <a:latin typeface="Cabin"/>
              </a:rPr>
              <a:t> </a:t>
            </a:r>
            <a:r>
              <a:rPr lang="en-US" sz="3101" dirty="0" err="1">
                <a:solidFill>
                  <a:srgbClr val="01003B"/>
                </a:solidFill>
                <a:latin typeface="Cabin"/>
              </a:rPr>
              <a:t>ứng</a:t>
            </a:r>
            <a:r>
              <a:rPr lang="en-US" sz="3101" dirty="0">
                <a:solidFill>
                  <a:srgbClr val="01003B"/>
                </a:solidFill>
                <a:latin typeface="Cabin"/>
              </a:rPr>
              <a:t> </a:t>
            </a:r>
            <a:r>
              <a:rPr lang="en-US" sz="3101" dirty="0" err="1">
                <a:solidFill>
                  <a:srgbClr val="01003B"/>
                </a:solidFill>
                <a:latin typeface="Cabin"/>
              </a:rPr>
              <a:t>dụng</a:t>
            </a:r>
            <a:r>
              <a:rPr lang="en-US" sz="3101" dirty="0">
                <a:solidFill>
                  <a:srgbClr val="01003B"/>
                </a:solidFill>
                <a:latin typeface="Cabin"/>
              </a:rPr>
              <a:t> </a:t>
            </a:r>
            <a:r>
              <a:rPr lang="en-US" sz="3101" dirty="0" err="1">
                <a:solidFill>
                  <a:srgbClr val="01003B"/>
                </a:solidFill>
                <a:latin typeface="Cabin"/>
              </a:rPr>
              <a:t>trong</a:t>
            </a:r>
            <a:r>
              <a:rPr lang="en-US" sz="3101" dirty="0">
                <a:solidFill>
                  <a:srgbClr val="01003B"/>
                </a:solidFill>
                <a:latin typeface="Cabin"/>
              </a:rPr>
              <a:t> </a:t>
            </a:r>
            <a:r>
              <a:rPr lang="en-US" sz="3101" dirty="0" err="1">
                <a:solidFill>
                  <a:srgbClr val="01003B"/>
                </a:solidFill>
                <a:latin typeface="Cabin"/>
              </a:rPr>
              <a:t>lĩnh</a:t>
            </a:r>
            <a:r>
              <a:rPr lang="en-US" sz="3101" dirty="0">
                <a:solidFill>
                  <a:srgbClr val="01003B"/>
                </a:solidFill>
                <a:latin typeface="Cabin"/>
              </a:rPr>
              <a:t> </a:t>
            </a:r>
            <a:r>
              <a:rPr lang="en-US" sz="3101" dirty="0" err="1">
                <a:solidFill>
                  <a:srgbClr val="01003B"/>
                </a:solidFill>
                <a:latin typeface="Cabin"/>
              </a:rPr>
              <a:t>vực</a:t>
            </a:r>
            <a:r>
              <a:rPr lang="en-US" sz="3101" dirty="0">
                <a:solidFill>
                  <a:srgbClr val="01003B"/>
                </a:solidFill>
                <a:latin typeface="Cabin"/>
              </a:rPr>
              <a:t> y </a:t>
            </a:r>
            <a:r>
              <a:rPr lang="en-US" sz="3101" dirty="0" err="1">
                <a:solidFill>
                  <a:srgbClr val="01003B"/>
                </a:solidFill>
                <a:latin typeface="Cabin"/>
              </a:rPr>
              <a:t>tế</a:t>
            </a:r>
            <a:r>
              <a:rPr lang="en-US" sz="3101" dirty="0">
                <a:solidFill>
                  <a:srgbClr val="01003B"/>
                </a:solidFill>
                <a:latin typeface="Cabin"/>
              </a:rPr>
              <a:t>, </a:t>
            </a:r>
            <a:r>
              <a:rPr lang="en-US" sz="3101" dirty="0" err="1">
                <a:solidFill>
                  <a:srgbClr val="01003B"/>
                </a:solidFill>
                <a:latin typeface="Cabin"/>
              </a:rPr>
              <a:t>hóa</a:t>
            </a:r>
            <a:r>
              <a:rPr lang="en-US" sz="3101" dirty="0">
                <a:solidFill>
                  <a:srgbClr val="01003B"/>
                </a:solidFill>
                <a:latin typeface="Cabin"/>
              </a:rPr>
              <a:t> </a:t>
            </a:r>
            <a:r>
              <a:rPr lang="en-US" sz="3101" dirty="0" err="1">
                <a:solidFill>
                  <a:srgbClr val="01003B"/>
                </a:solidFill>
                <a:latin typeface="Cabin"/>
              </a:rPr>
              <a:t>học</a:t>
            </a:r>
            <a:r>
              <a:rPr lang="en-US" sz="3101" dirty="0">
                <a:solidFill>
                  <a:srgbClr val="01003B"/>
                </a:solidFill>
                <a:latin typeface="Cabin"/>
              </a:rPr>
              <a:t> </a:t>
            </a:r>
            <a:r>
              <a:rPr lang="en-US" sz="3101" dirty="0" err="1">
                <a:solidFill>
                  <a:srgbClr val="01003B"/>
                </a:solidFill>
                <a:latin typeface="Cabin"/>
              </a:rPr>
              <a:t>và</a:t>
            </a:r>
            <a:r>
              <a:rPr lang="en-US" sz="3101" dirty="0">
                <a:solidFill>
                  <a:srgbClr val="01003B"/>
                </a:solidFill>
                <a:latin typeface="Cabin"/>
              </a:rPr>
              <a:t> </a:t>
            </a:r>
            <a:r>
              <a:rPr lang="en-US" sz="3101" dirty="0" err="1">
                <a:solidFill>
                  <a:srgbClr val="01003B"/>
                </a:solidFill>
                <a:latin typeface="Cabin"/>
              </a:rPr>
              <a:t>công</a:t>
            </a:r>
            <a:r>
              <a:rPr lang="en-US" sz="3101" dirty="0">
                <a:solidFill>
                  <a:srgbClr val="01003B"/>
                </a:solidFill>
                <a:latin typeface="Cabin"/>
              </a:rPr>
              <a:t> </a:t>
            </a:r>
            <a:r>
              <a:rPr lang="en-US" sz="3101" dirty="0" err="1">
                <a:solidFill>
                  <a:srgbClr val="01003B"/>
                </a:solidFill>
                <a:latin typeface="Cabin"/>
              </a:rPr>
              <a:t>nghiệp</a:t>
            </a:r>
            <a:r>
              <a:rPr lang="en-US" sz="3101" dirty="0">
                <a:solidFill>
                  <a:srgbClr val="01003B"/>
                </a:solidFill>
                <a:latin typeface="Cabin"/>
              </a:rPr>
              <a:t>.</a:t>
            </a:r>
          </a:p>
          <a:p>
            <a:pPr marL="669693" lvl="1" indent="-334846">
              <a:lnSpc>
                <a:spcPts val="4342"/>
              </a:lnSpc>
              <a:buFont typeface="Arial"/>
              <a:buChar char="•"/>
            </a:pPr>
            <a:r>
              <a:rPr lang="en-US" sz="3101" dirty="0">
                <a:solidFill>
                  <a:srgbClr val="01003B"/>
                </a:solidFill>
                <a:latin typeface="Cabin"/>
              </a:rPr>
              <a:t>Thông qua </a:t>
            </a:r>
            <a:r>
              <a:rPr lang="en-US" sz="3101" dirty="0" err="1">
                <a:solidFill>
                  <a:srgbClr val="01003B"/>
                </a:solidFill>
                <a:latin typeface="Cabin"/>
              </a:rPr>
              <a:t>phần</a:t>
            </a:r>
            <a:r>
              <a:rPr lang="en-US" sz="3101" dirty="0">
                <a:solidFill>
                  <a:srgbClr val="01003B"/>
                </a:solidFill>
                <a:latin typeface="Cabin"/>
              </a:rPr>
              <a:t> </a:t>
            </a:r>
            <a:r>
              <a:rPr lang="en-US" sz="3101" dirty="0" err="1">
                <a:solidFill>
                  <a:srgbClr val="01003B"/>
                </a:solidFill>
                <a:latin typeface="Cabin"/>
              </a:rPr>
              <a:t>mô</a:t>
            </a:r>
            <a:r>
              <a:rPr lang="en-US" sz="3101" dirty="0">
                <a:solidFill>
                  <a:srgbClr val="01003B"/>
                </a:solidFill>
                <a:latin typeface="Cabin"/>
              </a:rPr>
              <a:t> </a:t>
            </a:r>
            <a:r>
              <a:rPr lang="en-US" sz="3101" dirty="0" err="1">
                <a:solidFill>
                  <a:srgbClr val="01003B"/>
                </a:solidFill>
                <a:latin typeface="Cabin"/>
              </a:rPr>
              <a:t>phỏng</a:t>
            </a:r>
            <a:r>
              <a:rPr lang="en-US" sz="3101" dirty="0">
                <a:solidFill>
                  <a:srgbClr val="01003B"/>
                </a:solidFill>
                <a:latin typeface="Cabin"/>
              </a:rPr>
              <a:t> </a:t>
            </a:r>
            <a:r>
              <a:rPr lang="en-US" sz="3101" dirty="0" err="1">
                <a:solidFill>
                  <a:srgbClr val="01003B"/>
                </a:solidFill>
                <a:latin typeface="Cabin"/>
              </a:rPr>
              <a:t>bằng</a:t>
            </a:r>
            <a:r>
              <a:rPr lang="en-US" sz="3101" dirty="0">
                <a:solidFill>
                  <a:srgbClr val="01003B"/>
                </a:solidFill>
                <a:latin typeface="Cabin"/>
              </a:rPr>
              <a:t> </a:t>
            </a:r>
            <a:r>
              <a:rPr lang="en-US" sz="3101" dirty="0" err="1">
                <a:solidFill>
                  <a:srgbClr val="01003B"/>
                </a:solidFill>
                <a:latin typeface="Cabin"/>
              </a:rPr>
              <a:t>phần</a:t>
            </a:r>
            <a:r>
              <a:rPr lang="en-US" sz="3101" dirty="0">
                <a:solidFill>
                  <a:srgbClr val="01003B"/>
                </a:solidFill>
                <a:latin typeface="Cabin"/>
              </a:rPr>
              <a:t> </a:t>
            </a:r>
            <a:r>
              <a:rPr lang="en-US" sz="3101" dirty="0" err="1">
                <a:solidFill>
                  <a:srgbClr val="01003B"/>
                </a:solidFill>
                <a:latin typeface="Cabin"/>
              </a:rPr>
              <a:t>mềm</a:t>
            </a:r>
            <a:r>
              <a:rPr lang="en-US" sz="3101" dirty="0">
                <a:solidFill>
                  <a:srgbClr val="01003B"/>
                </a:solidFill>
                <a:latin typeface="Cabin"/>
              </a:rPr>
              <a:t> COMSOL, ta </a:t>
            </a:r>
            <a:r>
              <a:rPr lang="en-US" sz="3101" dirty="0" err="1">
                <a:solidFill>
                  <a:srgbClr val="01003B"/>
                </a:solidFill>
                <a:latin typeface="Cabin"/>
              </a:rPr>
              <a:t>có</a:t>
            </a:r>
            <a:r>
              <a:rPr lang="en-US" sz="3101" dirty="0">
                <a:solidFill>
                  <a:srgbClr val="01003B"/>
                </a:solidFill>
                <a:latin typeface="Cabin"/>
              </a:rPr>
              <a:t> </a:t>
            </a:r>
            <a:r>
              <a:rPr lang="en-US" sz="3101" dirty="0" err="1">
                <a:solidFill>
                  <a:srgbClr val="01003B"/>
                </a:solidFill>
                <a:latin typeface="Cabin"/>
              </a:rPr>
              <a:t>thể</a:t>
            </a:r>
            <a:r>
              <a:rPr lang="en-US" sz="3101" dirty="0">
                <a:solidFill>
                  <a:srgbClr val="01003B"/>
                </a:solidFill>
                <a:latin typeface="Cabin"/>
              </a:rPr>
              <a:t> </a:t>
            </a:r>
            <a:r>
              <a:rPr lang="en-US" sz="3101" dirty="0" err="1">
                <a:solidFill>
                  <a:srgbClr val="01003B"/>
                </a:solidFill>
                <a:latin typeface="Cabin"/>
              </a:rPr>
              <a:t>khảo</a:t>
            </a:r>
            <a:r>
              <a:rPr lang="en-US" sz="3101" dirty="0">
                <a:solidFill>
                  <a:srgbClr val="01003B"/>
                </a:solidFill>
                <a:latin typeface="Cabin"/>
              </a:rPr>
              <a:t> </a:t>
            </a:r>
            <a:r>
              <a:rPr lang="en-US" sz="3101" dirty="0" err="1">
                <a:solidFill>
                  <a:srgbClr val="01003B"/>
                </a:solidFill>
                <a:latin typeface="Cabin"/>
              </a:rPr>
              <a:t>sát</a:t>
            </a:r>
            <a:r>
              <a:rPr lang="en-US" sz="3101" dirty="0">
                <a:solidFill>
                  <a:srgbClr val="01003B"/>
                </a:solidFill>
                <a:latin typeface="Cabin"/>
              </a:rPr>
              <a:t> </a:t>
            </a:r>
            <a:r>
              <a:rPr lang="en-US" sz="3101" dirty="0" err="1">
                <a:solidFill>
                  <a:srgbClr val="01003B"/>
                </a:solidFill>
                <a:latin typeface="Cabin"/>
              </a:rPr>
              <a:t>các</a:t>
            </a:r>
            <a:r>
              <a:rPr lang="en-US" sz="3101" dirty="0">
                <a:solidFill>
                  <a:srgbClr val="01003B"/>
                </a:solidFill>
                <a:latin typeface="Cabin"/>
              </a:rPr>
              <a:t> </a:t>
            </a:r>
            <a:r>
              <a:rPr lang="en-US" sz="3101" dirty="0" err="1">
                <a:solidFill>
                  <a:srgbClr val="01003B"/>
                </a:solidFill>
                <a:latin typeface="Cabin"/>
              </a:rPr>
              <a:t>đặc</a:t>
            </a:r>
            <a:r>
              <a:rPr lang="en-US" sz="3101" dirty="0">
                <a:solidFill>
                  <a:srgbClr val="01003B"/>
                </a:solidFill>
                <a:latin typeface="Cabin"/>
              </a:rPr>
              <a:t> </a:t>
            </a:r>
            <a:r>
              <a:rPr lang="en-US" sz="3101" dirty="0" err="1">
                <a:solidFill>
                  <a:srgbClr val="01003B"/>
                </a:solidFill>
                <a:latin typeface="Cabin"/>
              </a:rPr>
              <a:t>trưng</a:t>
            </a:r>
            <a:r>
              <a:rPr lang="en-US" sz="3101" dirty="0">
                <a:solidFill>
                  <a:srgbClr val="01003B"/>
                </a:solidFill>
                <a:latin typeface="Cabin"/>
              </a:rPr>
              <a:t> </a:t>
            </a:r>
            <a:r>
              <a:rPr lang="en-US" sz="3101" dirty="0" err="1">
                <a:solidFill>
                  <a:srgbClr val="01003B"/>
                </a:solidFill>
                <a:latin typeface="Cabin"/>
              </a:rPr>
              <a:t>của</a:t>
            </a:r>
            <a:r>
              <a:rPr lang="en-US" sz="3101" dirty="0">
                <a:solidFill>
                  <a:srgbClr val="01003B"/>
                </a:solidFill>
                <a:latin typeface="Cabin"/>
              </a:rPr>
              <a:t> </a:t>
            </a:r>
            <a:r>
              <a:rPr lang="en-US" sz="3101" dirty="0" err="1">
                <a:solidFill>
                  <a:srgbClr val="01003B"/>
                </a:solidFill>
                <a:latin typeface="Cabin"/>
              </a:rPr>
              <a:t>thiết</a:t>
            </a:r>
            <a:r>
              <a:rPr lang="en-US" sz="3101" dirty="0">
                <a:solidFill>
                  <a:srgbClr val="01003B"/>
                </a:solidFill>
                <a:latin typeface="Cabin"/>
              </a:rPr>
              <a:t> </a:t>
            </a:r>
            <a:r>
              <a:rPr lang="en-US" sz="3101" dirty="0" err="1">
                <a:solidFill>
                  <a:srgbClr val="01003B"/>
                </a:solidFill>
                <a:latin typeface="Cabin"/>
              </a:rPr>
              <a:t>bị</a:t>
            </a:r>
            <a:r>
              <a:rPr lang="en-US" sz="3101" dirty="0">
                <a:solidFill>
                  <a:srgbClr val="01003B"/>
                </a:solidFill>
                <a:latin typeface="Cabin"/>
              </a:rPr>
              <a:t> </a:t>
            </a:r>
            <a:r>
              <a:rPr lang="en-US" sz="3101" dirty="0" err="1">
                <a:solidFill>
                  <a:srgbClr val="01003B"/>
                </a:solidFill>
                <a:latin typeface="Cabin"/>
              </a:rPr>
              <a:t>này</a:t>
            </a:r>
            <a:r>
              <a:rPr lang="en-US" sz="3101" dirty="0">
                <a:solidFill>
                  <a:srgbClr val="01003B"/>
                </a:solidFill>
                <a:latin typeface="Cabin"/>
              </a:rPr>
              <a:t>.</a:t>
            </a:r>
          </a:p>
          <a:p>
            <a:pPr marL="669693" lvl="1" indent="-334846">
              <a:lnSpc>
                <a:spcPts val="4342"/>
              </a:lnSpc>
              <a:spcBef>
                <a:spcPct val="0"/>
              </a:spcBef>
              <a:buFont typeface="Arial"/>
              <a:buChar char="•"/>
            </a:pPr>
            <a:r>
              <a:rPr lang="en-US" sz="3101" dirty="0" err="1">
                <a:solidFill>
                  <a:srgbClr val="01003B"/>
                </a:solidFill>
                <a:latin typeface="Cabin"/>
              </a:rPr>
              <a:t>Ngoài</a:t>
            </a:r>
            <a:r>
              <a:rPr lang="en-US" sz="3101" dirty="0">
                <a:solidFill>
                  <a:srgbClr val="01003B"/>
                </a:solidFill>
                <a:latin typeface="Cabin"/>
              </a:rPr>
              <a:t> </a:t>
            </a:r>
            <a:r>
              <a:rPr lang="en-US" sz="3101" dirty="0" err="1">
                <a:solidFill>
                  <a:srgbClr val="01003B"/>
                </a:solidFill>
                <a:latin typeface="Cabin"/>
              </a:rPr>
              <a:t>ra</a:t>
            </a:r>
            <a:r>
              <a:rPr lang="en-US" sz="3101" dirty="0">
                <a:solidFill>
                  <a:srgbClr val="01003B"/>
                </a:solidFill>
                <a:latin typeface="Cabin"/>
              </a:rPr>
              <a:t> </a:t>
            </a:r>
            <a:r>
              <a:rPr lang="en-US" sz="3101" dirty="0" err="1">
                <a:solidFill>
                  <a:srgbClr val="01003B"/>
                </a:solidFill>
                <a:latin typeface="Cabin"/>
              </a:rPr>
              <a:t>nhờ</a:t>
            </a:r>
            <a:r>
              <a:rPr lang="en-US" sz="3101" dirty="0">
                <a:solidFill>
                  <a:srgbClr val="01003B"/>
                </a:solidFill>
                <a:latin typeface="Cabin"/>
              </a:rPr>
              <a:t> </a:t>
            </a:r>
            <a:r>
              <a:rPr lang="en-US" sz="3101" dirty="0" err="1">
                <a:solidFill>
                  <a:srgbClr val="01003B"/>
                </a:solidFill>
                <a:latin typeface="Cabin"/>
              </a:rPr>
              <a:t>việc</a:t>
            </a:r>
            <a:r>
              <a:rPr lang="en-US" sz="3101" dirty="0">
                <a:solidFill>
                  <a:srgbClr val="01003B"/>
                </a:solidFill>
                <a:latin typeface="Cabin"/>
              </a:rPr>
              <a:t> </a:t>
            </a:r>
            <a:r>
              <a:rPr lang="en-US" sz="3101" dirty="0" err="1">
                <a:solidFill>
                  <a:srgbClr val="01003B"/>
                </a:solidFill>
                <a:latin typeface="Cabin"/>
              </a:rPr>
              <a:t>xếp</a:t>
            </a:r>
            <a:r>
              <a:rPr lang="en-US" sz="3101" dirty="0">
                <a:solidFill>
                  <a:srgbClr val="01003B"/>
                </a:solidFill>
                <a:latin typeface="Cabin"/>
              </a:rPr>
              <a:t> </a:t>
            </a:r>
            <a:r>
              <a:rPr lang="en-US" sz="3101" dirty="0" err="1">
                <a:solidFill>
                  <a:srgbClr val="01003B"/>
                </a:solidFill>
                <a:latin typeface="Cabin"/>
              </a:rPr>
              <a:t>lớp</a:t>
            </a:r>
            <a:r>
              <a:rPr lang="en-US" sz="3101" dirty="0">
                <a:solidFill>
                  <a:srgbClr val="01003B"/>
                </a:solidFill>
                <a:latin typeface="Cabin"/>
              </a:rPr>
              <a:t> </a:t>
            </a:r>
            <a:r>
              <a:rPr lang="en-US" sz="3101" dirty="0" err="1">
                <a:solidFill>
                  <a:srgbClr val="01003B"/>
                </a:solidFill>
                <a:latin typeface="Cabin"/>
              </a:rPr>
              <a:t>các</a:t>
            </a:r>
            <a:r>
              <a:rPr lang="en-US" sz="3101" dirty="0">
                <a:solidFill>
                  <a:srgbClr val="01003B"/>
                </a:solidFill>
                <a:latin typeface="Cabin"/>
              </a:rPr>
              <a:t> </a:t>
            </a:r>
            <a:r>
              <a:rPr lang="en-US" sz="3101" dirty="0" err="1">
                <a:solidFill>
                  <a:srgbClr val="01003B"/>
                </a:solidFill>
                <a:latin typeface="Cabin"/>
              </a:rPr>
              <a:t>đĩa</a:t>
            </a:r>
            <a:r>
              <a:rPr lang="en-US" sz="3101" dirty="0">
                <a:solidFill>
                  <a:srgbClr val="01003B"/>
                </a:solidFill>
                <a:latin typeface="Cabin"/>
              </a:rPr>
              <a:t> </a:t>
            </a:r>
            <a:r>
              <a:rPr lang="en-US" sz="3101" dirty="0" err="1">
                <a:solidFill>
                  <a:srgbClr val="01003B"/>
                </a:solidFill>
                <a:latin typeface="Cabin"/>
              </a:rPr>
              <a:t>áp</a:t>
            </a:r>
            <a:r>
              <a:rPr lang="en-US" sz="3101" dirty="0">
                <a:solidFill>
                  <a:srgbClr val="01003B"/>
                </a:solidFill>
                <a:latin typeface="Cabin"/>
              </a:rPr>
              <a:t> </a:t>
            </a:r>
            <a:r>
              <a:rPr lang="en-US" sz="3101" dirty="0" err="1">
                <a:solidFill>
                  <a:srgbClr val="01003B"/>
                </a:solidFill>
                <a:latin typeface="Cabin"/>
              </a:rPr>
              <a:t>điện</a:t>
            </a:r>
            <a:r>
              <a:rPr lang="en-US" sz="3101" dirty="0">
                <a:solidFill>
                  <a:srgbClr val="01003B"/>
                </a:solidFill>
                <a:latin typeface="Cabin"/>
              </a:rPr>
              <a:t>, ta </a:t>
            </a:r>
            <a:r>
              <a:rPr lang="en-US" sz="3101" dirty="0" err="1">
                <a:solidFill>
                  <a:srgbClr val="01003B"/>
                </a:solidFill>
                <a:latin typeface="Cabin"/>
              </a:rPr>
              <a:t>có</a:t>
            </a:r>
            <a:r>
              <a:rPr lang="en-US" sz="3101" dirty="0">
                <a:solidFill>
                  <a:srgbClr val="01003B"/>
                </a:solidFill>
                <a:latin typeface="Cabin"/>
              </a:rPr>
              <a:t> </a:t>
            </a:r>
            <a:r>
              <a:rPr lang="en-US" sz="3101" dirty="0" err="1">
                <a:solidFill>
                  <a:srgbClr val="01003B"/>
                </a:solidFill>
                <a:latin typeface="Cabin"/>
              </a:rPr>
              <a:t>thể</a:t>
            </a:r>
            <a:r>
              <a:rPr lang="en-US" sz="3101" dirty="0">
                <a:solidFill>
                  <a:srgbClr val="01003B"/>
                </a:solidFill>
                <a:latin typeface="Cabin"/>
              </a:rPr>
              <a:t> </a:t>
            </a:r>
            <a:r>
              <a:rPr lang="en-US" sz="3101" dirty="0" err="1">
                <a:solidFill>
                  <a:srgbClr val="01003B"/>
                </a:solidFill>
                <a:latin typeface="Cabin"/>
              </a:rPr>
              <a:t>tăng</a:t>
            </a:r>
            <a:r>
              <a:rPr lang="en-US" sz="3101" dirty="0">
                <a:solidFill>
                  <a:srgbClr val="01003B"/>
                </a:solidFill>
                <a:latin typeface="Cabin"/>
              </a:rPr>
              <a:t> flow rate </a:t>
            </a:r>
            <a:r>
              <a:rPr lang="en-US" sz="3101" dirty="0" err="1">
                <a:solidFill>
                  <a:srgbClr val="01003B"/>
                </a:solidFill>
                <a:latin typeface="Cabin"/>
              </a:rPr>
              <a:t>đáng</a:t>
            </a:r>
            <a:r>
              <a:rPr lang="en-US" sz="3101" dirty="0">
                <a:solidFill>
                  <a:srgbClr val="01003B"/>
                </a:solidFill>
                <a:latin typeface="Cabin"/>
              </a:rPr>
              <a:t> </a:t>
            </a:r>
            <a:r>
              <a:rPr lang="en-US" sz="3101" dirty="0" err="1">
                <a:solidFill>
                  <a:srgbClr val="01003B"/>
                </a:solidFill>
                <a:latin typeface="Cabin"/>
              </a:rPr>
              <a:t>kể</a:t>
            </a:r>
            <a:r>
              <a:rPr lang="en-US" sz="3101" dirty="0">
                <a:solidFill>
                  <a:srgbClr val="01003B"/>
                </a:solidFill>
                <a:latin typeface="Cabin"/>
              </a:rPr>
              <a:t> so </a:t>
            </a:r>
            <a:r>
              <a:rPr lang="en-US" sz="3101" dirty="0" err="1">
                <a:solidFill>
                  <a:srgbClr val="01003B"/>
                </a:solidFill>
                <a:latin typeface="Cabin"/>
              </a:rPr>
              <a:t>với</a:t>
            </a:r>
            <a:r>
              <a:rPr lang="en-US" sz="3101" dirty="0">
                <a:solidFill>
                  <a:srgbClr val="01003B"/>
                </a:solidFill>
                <a:latin typeface="Cabin"/>
              </a:rPr>
              <a:t> </a:t>
            </a:r>
            <a:r>
              <a:rPr lang="en-US" sz="3101" dirty="0" err="1">
                <a:solidFill>
                  <a:srgbClr val="01003B"/>
                </a:solidFill>
                <a:latin typeface="Cabin"/>
              </a:rPr>
              <a:t>một</a:t>
            </a:r>
            <a:r>
              <a:rPr lang="en-US" sz="3101" dirty="0">
                <a:solidFill>
                  <a:srgbClr val="01003B"/>
                </a:solidFill>
                <a:latin typeface="Cabin"/>
              </a:rPr>
              <a:t> piezo actuator </a:t>
            </a:r>
            <a:r>
              <a:rPr lang="en-US" sz="3101" dirty="0" err="1">
                <a:solidFill>
                  <a:srgbClr val="01003B"/>
                </a:solidFill>
                <a:latin typeface="Cabin"/>
              </a:rPr>
              <a:t>nguyên</a:t>
            </a:r>
            <a:r>
              <a:rPr lang="en-US" sz="3101" dirty="0">
                <a:solidFill>
                  <a:srgbClr val="01003B"/>
                </a:solidFill>
                <a:latin typeface="Cabin"/>
              </a:rPr>
              <a:t> </a:t>
            </a:r>
            <a:r>
              <a:rPr lang="en-US" sz="3101" dirty="0" err="1">
                <a:solidFill>
                  <a:srgbClr val="01003B"/>
                </a:solidFill>
                <a:latin typeface="Cabin"/>
              </a:rPr>
              <a:t>khối</a:t>
            </a:r>
            <a:r>
              <a:rPr lang="en-US" sz="3101" dirty="0">
                <a:solidFill>
                  <a:srgbClr val="01003B"/>
                </a:solidFill>
                <a:latin typeface="Cabin"/>
              </a:rPr>
              <a:t> </a:t>
            </a:r>
            <a:r>
              <a:rPr lang="en-US" sz="3101" dirty="0" err="1">
                <a:solidFill>
                  <a:srgbClr val="01003B"/>
                </a:solidFill>
                <a:latin typeface="Cabin"/>
              </a:rPr>
              <a:t>như</a:t>
            </a:r>
            <a:r>
              <a:rPr lang="en-US" sz="3101" dirty="0">
                <a:solidFill>
                  <a:srgbClr val="01003B"/>
                </a:solidFill>
                <a:latin typeface="Cabin"/>
              </a:rPr>
              <a:t> </a:t>
            </a:r>
            <a:r>
              <a:rPr lang="en-US" sz="3101" dirty="0" err="1">
                <a:solidFill>
                  <a:srgbClr val="01003B"/>
                </a:solidFill>
                <a:latin typeface="Cabin"/>
              </a:rPr>
              <a:t>mẫu</a:t>
            </a:r>
            <a:r>
              <a:rPr lang="en-US" sz="3101" dirty="0">
                <a:solidFill>
                  <a:srgbClr val="01003B"/>
                </a:solidFill>
                <a:latin typeface="Cabin"/>
              </a:rPr>
              <a:t> </a:t>
            </a:r>
            <a:r>
              <a:rPr lang="en-US" sz="3101" dirty="0" err="1">
                <a:solidFill>
                  <a:srgbClr val="01003B"/>
                </a:solidFill>
                <a:latin typeface="Cabin"/>
              </a:rPr>
              <a:t>của</a:t>
            </a:r>
            <a:r>
              <a:rPr lang="en-US" sz="3101" dirty="0">
                <a:solidFill>
                  <a:srgbClr val="01003B"/>
                </a:solidFill>
                <a:latin typeface="Cabin"/>
              </a:rPr>
              <a:t> COMSOL.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043258" y="730457"/>
            <a:ext cx="8757744" cy="1076325"/>
          </a:xfrm>
          <a:prstGeom prst="rect">
            <a:avLst/>
          </a:prstGeom>
        </p:spPr>
        <p:txBody>
          <a:bodyPr lIns="0" tIns="0" rIns="0" bIns="0" rtlCol="0" anchor="t">
            <a:spAutoFit/>
          </a:bodyPr>
          <a:lstStyle/>
          <a:p>
            <a:pPr>
              <a:lnSpc>
                <a:spcPts val="8400"/>
              </a:lnSpc>
            </a:pPr>
            <a:r>
              <a:rPr lang="en-US" sz="7000">
                <a:solidFill>
                  <a:srgbClr val="01003B"/>
                </a:solidFill>
                <a:latin typeface="Cabin Bold"/>
              </a:rPr>
              <a:t>Thành viên tham gia</a:t>
            </a:r>
          </a:p>
        </p:txBody>
      </p:sp>
      <p:sp>
        <p:nvSpPr>
          <p:cNvPr id="3" name="TextBox 3"/>
          <p:cNvSpPr txBox="1"/>
          <p:nvPr/>
        </p:nvSpPr>
        <p:spPr>
          <a:xfrm>
            <a:off x="2743200" y="2839453"/>
            <a:ext cx="4484152" cy="662886"/>
          </a:xfrm>
          <a:prstGeom prst="rect">
            <a:avLst/>
          </a:prstGeom>
        </p:spPr>
        <p:txBody>
          <a:bodyPr lIns="0" tIns="0" rIns="0" bIns="0" rtlCol="0" anchor="t">
            <a:spAutoFit/>
          </a:bodyPr>
          <a:lstStyle/>
          <a:p>
            <a:pPr>
              <a:lnSpc>
                <a:spcPts val="5462"/>
              </a:lnSpc>
            </a:pPr>
            <a:r>
              <a:rPr lang="en-US" sz="3902" u="sng" dirty="0">
                <a:solidFill>
                  <a:schemeClr val="tx2">
                    <a:lumMod val="50000"/>
                  </a:schemeClr>
                </a:solidFill>
                <a:latin typeface="Cabin Bold"/>
              </a:rPr>
              <a:t>Lê </a:t>
            </a:r>
            <a:r>
              <a:rPr lang="en-US" sz="3902" u="sng" dirty="0" err="1">
                <a:solidFill>
                  <a:schemeClr val="tx2">
                    <a:lumMod val="50000"/>
                  </a:schemeClr>
                </a:solidFill>
                <a:latin typeface="Cabin Bold"/>
              </a:rPr>
              <a:t>Tấn</a:t>
            </a:r>
            <a:r>
              <a:rPr lang="en-US" sz="3902" u="sng" dirty="0">
                <a:solidFill>
                  <a:schemeClr val="tx2">
                    <a:lumMod val="50000"/>
                  </a:schemeClr>
                </a:solidFill>
                <a:latin typeface="Cabin Bold"/>
              </a:rPr>
              <a:t> Phát</a:t>
            </a:r>
          </a:p>
        </p:txBody>
      </p:sp>
      <p:sp>
        <p:nvSpPr>
          <p:cNvPr id="4" name="TextBox 4"/>
          <p:cNvSpPr txBox="1"/>
          <p:nvPr/>
        </p:nvSpPr>
        <p:spPr>
          <a:xfrm>
            <a:off x="2743200" y="3796995"/>
            <a:ext cx="4932445" cy="662886"/>
          </a:xfrm>
          <a:prstGeom prst="rect">
            <a:avLst/>
          </a:prstGeom>
        </p:spPr>
        <p:txBody>
          <a:bodyPr lIns="0" tIns="0" rIns="0" bIns="0" rtlCol="0" anchor="t">
            <a:spAutoFit/>
          </a:bodyPr>
          <a:lstStyle/>
          <a:p>
            <a:pPr>
              <a:lnSpc>
                <a:spcPts val="5462"/>
              </a:lnSpc>
            </a:pPr>
            <a:r>
              <a:rPr lang="en-US" sz="3902" u="sng" dirty="0" err="1">
                <a:solidFill>
                  <a:schemeClr val="tx2">
                    <a:lumMod val="50000"/>
                  </a:schemeClr>
                </a:solidFill>
                <a:latin typeface="Cabin Bold"/>
              </a:rPr>
              <a:t>Nguyễn</a:t>
            </a:r>
            <a:r>
              <a:rPr lang="en-US" sz="3902" u="sng" dirty="0">
                <a:solidFill>
                  <a:schemeClr val="tx2">
                    <a:lumMod val="50000"/>
                  </a:schemeClr>
                </a:solidFill>
                <a:latin typeface="Cabin Bold"/>
              </a:rPr>
              <a:t> Quang </a:t>
            </a:r>
            <a:r>
              <a:rPr lang="en-US" sz="3902" u="sng" dirty="0" err="1">
                <a:solidFill>
                  <a:schemeClr val="tx2">
                    <a:lumMod val="50000"/>
                  </a:schemeClr>
                </a:solidFill>
                <a:latin typeface="Cabin Bold"/>
              </a:rPr>
              <a:t>Thịnh</a:t>
            </a:r>
            <a:endParaRPr lang="en-US" sz="3902" u="sng" dirty="0">
              <a:solidFill>
                <a:schemeClr val="tx2">
                  <a:lumMod val="50000"/>
                </a:schemeClr>
              </a:solidFill>
              <a:latin typeface="Cabin Bold"/>
            </a:endParaRPr>
          </a:p>
        </p:txBody>
      </p:sp>
      <p:sp>
        <p:nvSpPr>
          <p:cNvPr id="5" name="TextBox 5"/>
          <p:cNvSpPr txBox="1"/>
          <p:nvPr/>
        </p:nvSpPr>
        <p:spPr>
          <a:xfrm>
            <a:off x="2743200" y="4812057"/>
            <a:ext cx="4484152" cy="662886"/>
          </a:xfrm>
          <a:prstGeom prst="rect">
            <a:avLst/>
          </a:prstGeom>
        </p:spPr>
        <p:txBody>
          <a:bodyPr lIns="0" tIns="0" rIns="0" bIns="0" rtlCol="0" anchor="t">
            <a:spAutoFit/>
          </a:bodyPr>
          <a:lstStyle/>
          <a:p>
            <a:pPr>
              <a:lnSpc>
                <a:spcPts val="5462"/>
              </a:lnSpc>
            </a:pPr>
            <a:r>
              <a:rPr lang="en-US" sz="3902" u="sng" dirty="0" err="1">
                <a:solidFill>
                  <a:schemeClr val="tx2">
                    <a:lumMod val="50000"/>
                  </a:schemeClr>
                </a:solidFill>
                <a:latin typeface="Cabin Bold"/>
              </a:rPr>
              <a:t>Nguyễn</a:t>
            </a:r>
            <a:r>
              <a:rPr lang="en-US" sz="3902" u="sng" dirty="0">
                <a:solidFill>
                  <a:schemeClr val="tx2">
                    <a:lumMod val="50000"/>
                  </a:schemeClr>
                </a:solidFill>
                <a:latin typeface="Cabin Bold"/>
              </a:rPr>
              <a:t> </a:t>
            </a:r>
            <a:r>
              <a:rPr lang="en-US" sz="3902" u="sng" dirty="0" err="1">
                <a:solidFill>
                  <a:schemeClr val="tx2">
                    <a:lumMod val="50000"/>
                  </a:schemeClr>
                </a:solidFill>
                <a:latin typeface="Cabin Bold"/>
              </a:rPr>
              <a:t>Thị</a:t>
            </a:r>
            <a:r>
              <a:rPr lang="en-US" sz="3902" u="sng" dirty="0">
                <a:solidFill>
                  <a:schemeClr val="tx2">
                    <a:lumMod val="50000"/>
                  </a:schemeClr>
                </a:solidFill>
                <a:latin typeface="Cabin Bold"/>
              </a:rPr>
              <a:t> Trang</a:t>
            </a:r>
          </a:p>
        </p:txBody>
      </p:sp>
      <p:sp>
        <p:nvSpPr>
          <p:cNvPr id="6" name="TextBox 6"/>
          <p:cNvSpPr txBox="1"/>
          <p:nvPr/>
        </p:nvSpPr>
        <p:spPr>
          <a:xfrm>
            <a:off x="10074806" y="2849287"/>
            <a:ext cx="4484152" cy="662885"/>
          </a:xfrm>
          <a:prstGeom prst="rect">
            <a:avLst/>
          </a:prstGeom>
        </p:spPr>
        <p:txBody>
          <a:bodyPr lIns="0" tIns="0" rIns="0" bIns="0" rtlCol="0" anchor="t">
            <a:spAutoFit/>
          </a:bodyPr>
          <a:lstStyle/>
          <a:p>
            <a:pPr>
              <a:lnSpc>
                <a:spcPts val="5463"/>
              </a:lnSpc>
            </a:pPr>
            <a:r>
              <a:rPr lang="en-US" sz="3902" u="sng" dirty="0">
                <a:solidFill>
                  <a:schemeClr val="tx2">
                    <a:lumMod val="50000"/>
                  </a:schemeClr>
                </a:solidFill>
                <a:latin typeface="Cabin Bold"/>
              </a:rPr>
              <a:t>Vũ </a:t>
            </a:r>
            <a:r>
              <a:rPr lang="en-US" sz="3902" u="sng" dirty="0" err="1">
                <a:solidFill>
                  <a:schemeClr val="tx2">
                    <a:lumMod val="50000"/>
                  </a:schemeClr>
                </a:solidFill>
                <a:latin typeface="Cabin Bold"/>
              </a:rPr>
              <a:t>Thị</a:t>
            </a:r>
            <a:r>
              <a:rPr lang="en-US" sz="3902" u="sng" dirty="0">
                <a:solidFill>
                  <a:schemeClr val="tx2">
                    <a:lumMod val="50000"/>
                  </a:schemeClr>
                </a:solidFill>
                <a:latin typeface="Cabin Bold"/>
              </a:rPr>
              <a:t> Lan Nhi</a:t>
            </a:r>
          </a:p>
        </p:txBody>
      </p:sp>
      <p:sp>
        <p:nvSpPr>
          <p:cNvPr id="7" name="TextBox 7"/>
          <p:cNvSpPr txBox="1"/>
          <p:nvPr/>
        </p:nvSpPr>
        <p:spPr>
          <a:xfrm>
            <a:off x="10074806" y="3754149"/>
            <a:ext cx="4484152" cy="662886"/>
          </a:xfrm>
          <a:prstGeom prst="rect">
            <a:avLst/>
          </a:prstGeom>
        </p:spPr>
        <p:txBody>
          <a:bodyPr lIns="0" tIns="0" rIns="0" bIns="0" rtlCol="0" anchor="t">
            <a:spAutoFit/>
          </a:bodyPr>
          <a:lstStyle/>
          <a:p>
            <a:pPr>
              <a:lnSpc>
                <a:spcPts val="5462"/>
              </a:lnSpc>
            </a:pPr>
            <a:r>
              <a:rPr lang="en-US" sz="3902" u="sng" dirty="0" err="1">
                <a:solidFill>
                  <a:schemeClr val="tx2">
                    <a:lumMod val="50000"/>
                  </a:schemeClr>
                </a:solidFill>
                <a:latin typeface="Cabin Bold"/>
              </a:rPr>
              <a:t>Nguyễn</a:t>
            </a:r>
            <a:r>
              <a:rPr lang="en-US" sz="3902" u="sng" dirty="0">
                <a:solidFill>
                  <a:schemeClr val="tx2">
                    <a:lumMod val="50000"/>
                  </a:schemeClr>
                </a:solidFill>
                <a:latin typeface="Cabin Bold"/>
              </a:rPr>
              <a:t> Thu Trang</a:t>
            </a:r>
          </a:p>
        </p:txBody>
      </p:sp>
      <p:sp>
        <p:nvSpPr>
          <p:cNvPr id="8" name="TextBox 8"/>
          <p:cNvSpPr txBox="1"/>
          <p:nvPr/>
        </p:nvSpPr>
        <p:spPr>
          <a:xfrm>
            <a:off x="10074806" y="4812057"/>
            <a:ext cx="5144795" cy="662886"/>
          </a:xfrm>
          <a:prstGeom prst="rect">
            <a:avLst/>
          </a:prstGeom>
        </p:spPr>
        <p:txBody>
          <a:bodyPr lIns="0" tIns="0" rIns="0" bIns="0" rtlCol="0" anchor="t">
            <a:spAutoFit/>
          </a:bodyPr>
          <a:lstStyle/>
          <a:p>
            <a:pPr>
              <a:lnSpc>
                <a:spcPts val="5462"/>
              </a:lnSpc>
            </a:pPr>
            <a:r>
              <a:rPr lang="en-US" sz="3902" u="sng" dirty="0">
                <a:solidFill>
                  <a:schemeClr val="tx2">
                    <a:lumMod val="50000"/>
                  </a:schemeClr>
                </a:solidFill>
                <a:latin typeface="Cabin Bold"/>
              </a:rPr>
              <a:t>Hoàng </a:t>
            </a:r>
            <a:r>
              <a:rPr lang="en-US" sz="3902" u="sng" dirty="0" err="1">
                <a:solidFill>
                  <a:schemeClr val="tx2">
                    <a:lumMod val="50000"/>
                  </a:schemeClr>
                </a:solidFill>
                <a:latin typeface="Cabin Bold"/>
              </a:rPr>
              <a:t>Thị</a:t>
            </a:r>
            <a:r>
              <a:rPr lang="en-US" sz="3902" u="sng" dirty="0">
                <a:solidFill>
                  <a:schemeClr val="tx2">
                    <a:lumMod val="50000"/>
                  </a:schemeClr>
                </a:solidFill>
                <a:latin typeface="Cabin Bold"/>
              </a:rPr>
              <a:t> </a:t>
            </a:r>
            <a:r>
              <a:rPr lang="en-US" sz="3902" u="sng" dirty="0" err="1">
                <a:solidFill>
                  <a:schemeClr val="tx2">
                    <a:lumMod val="50000"/>
                  </a:schemeClr>
                </a:solidFill>
                <a:latin typeface="Cabin Bold"/>
              </a:rPr>
              <a:t>Phương</a:t>
            </a:r>
            <a:r>
              <a:rPr lang="en-US" sz="3902" u="sng" dirty="0">
                <a:solidFill>
                  <a:schemeClr val="tx2">
                    <a:lumMod val="50000"/>
                  </a:schemeClr>
                </a:solidFill>
                <a:latin typeface="Cabin Bold"/>
              </a:rPr>
              <a:t> Anh</a:t>
            </a:r>
          </a:p>
        </p:txBody>
      </p:sp>
      <p:sp>
        <p:nvSpPr>
          <p:cNvPr id="9" name="Freeform 9"/>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9">
            <a:extLst>
              <a:ext uri="{FF2B5EF4-FFF2-40B4-BE49-F238E27FC236}">
                <a16:creationId xmlns:a16="http://schemas.microsoft.com/office/drawing/2014/main" id="{DD429F84-E286-5E96-8977-A6D84D4BF0EA}"/>
              </a:ext>
            </a:extLst>
          </p:cNvPr>
          <p:cNvSpPr txBox="1"/>
          <p:nvPr/>
        </p:nvSpPr>
        <p:spPr>
          <a:xfrm>
            <a:off x="2625381" y="5793286"/>
            <a:ext cx="5285421" cy="692497"/>
          </a:xfrm>
          <a:prstGeom prst="rect">
            <a:avLst/>
          </a:prstGeom>
          <a:noFill/>
        </p:spPr>
        <p:txBody>
          <a:bodyPr wrap="none" rtlCol="0">
            <a:spAutoFit/>
          </a:bodyPr>
          <a:lstStyle/>
          <a:p>
            <a:r>
              <a:rPr lang="vi-VN" sz="3900" u="sng" dirty="0">
                <a:solidFill>
                  <a:schemeClr val="tx2">
                    <a:lumMod val="50000"/>
                  </a:schemeClr>
                </a:solidFill>
                <a:latin typeface="Cabin Bold" panose="020B0604020202020204" charset="0"/>
              </a:rPr>
              <a:t>Nguyễn Thị Thu Nguyệt</a:t>
            </a:r>
            <a:endParaRPr lang="en-US" sz="3900" u="sng" dirty="0">
              <a:solidFill>
                <a:schemeClr val="tx2">
                  <a:lumMod val="50000"/>
                </a:schemeClr>
              </a:solidFill>
              <a:latin typeface="Cabin Bold"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2540934"/>
            <a:ext cx="1264533" cy="1264533"/>
          </a:xfrm>
          <a:custGeom>
            <a:avLst/>
            <a:gdLst/>
            <a:ahLst/>
            <a:cxnLst/>
            <a:rect l="l" t="t" r="r" b="b"/>
            <a:pathLst>
              <a:path w="1264533" h="1264533">
                <a:moveTo>
                  <a:pt x="0" y="0"/>
                </a:moveTo>
                <a:lnTo>
                  <a:pt x="1264533" y="0"/>
                </a:lnTo>
                <a:lnTo>
                  <a:pt x="1264533" y="1264533"/>
                </a:lnTo>
                <a:lnTo>
                  <a:pt x="0" y="12645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 name="Group 3"/>
          <p:cNvGrpSpPr/>
          <p:nvPr/>
        </p:nvGrpSpPr>
        <p:grpSpPr>
          <a:xfrm>
            <a:off x="1158573" y="2670807"/>
            <a:ext cx="1004787" cy="1009347"/>
            <a:chOff x="0" y="0"/>
            <a:chExt cx="812800" cy="816489"/>
          </a:xfrm>
        </p:grpSpPr>
        <p:sp>
          <p:nvSpPr>
            <p:cNvPr id="4" name="Freeform 4"/>
            <p:cNvSpPr/>
            <p:nvPr/>
          </p:nvSpPr>
          <p:spPr>
            <a:xfrm>
              <a:off x="0" y="0"/>
              <a:ext cx="812800" cy="816489"/>
            </a:xfrm>
            <a:custGeom>
              <a:avLst/>
              <a:gdLst/>
              <a:ahLst/>
              <a:cxnLst/>
              <a:rect l="l" t="t" r="r" b="b"/>
              <a:pathLst>
                <a:path w="812800" h="816489">
                  <a:moveTo>
                    <a:pt x="406400" y="0"/>
                  </a:moveTo>
                  <a:cubicBezTo>
                    <a:pt x="181951" y="0"/>
                    <a:pt x="0" y="182777"/>
                    <a:pt x="0" y="408245"/>
                  </a:cubicBezTo>
                  <a:cubicBezTo>
                    <a:pt x="0" y="633712"/>
                    <a:pt x="181951" y="816489"/>
                    <a:pt x="406400" y="816489"/>
                  </a:cubicBezTo>
                  <a:cubicBezTo>
                    <a:pt x="630849" y="816489"/>
                    <a:pt x="812800" y="633712"/>
                    <a:pt x="812800" y="408245"/>
                  </a:cubicBezTo>
                  <a:cubicBezTo>
                    <a:pt x="812800" y="182777"/>
                    <a:pt x="630849" y="0"/>
                    <a:pt x="406400" y="0"/>
                  </a:cubicBezTo>
                  <a:close/>
                </a:path>
              </a:pathLst>
            </a:custGeom>
            <a:solidFill>
              <a:srgbClr val="F8F8F8"/>
            </a:solidFill>
          </p:spPr>
          <p:txBody>
            <a:bodyPr/>
            <a:lstStyle/>
            <a:p>
              <a:endParaRPr lang="en-US"/>
            </a:p>
          </p:txBody>
        </p:sp>
        <p:sp>
          <p:nvSpPr>
            <p:cNvPr id="5" name="TextBox 5"/>
            <p:cNvSpPr txBox="1"/>
            <p:nvPr/>
          </p:nvSpPr>
          <p:spPr>
            <a:xfrm>
              <a:off x="76200" y="19396"/>
              <a:ext cx="660400" cy="720547"/>
            </a:xfrm>
            <a:prstGeom prst="rect">
              <a:avLst/>
            </a:prstGeom>
          </p:spPr>
          <p:txBody>
            <a:bodyPr lIns="50800" tIns="50800" rIns="50800" bIns="50800" rtlCol="0" anchor="ctr"/>
            <a:lstStyle/>
            <a:p>
              <a:pPr algn="ctr">
                <a:lnSpc>
                  <a:spcPts val="3919"/>
                </a:lnSpc>
              </a:pPr>
              <a:r>
                <a:rPr lang="en-US" sz="2799">
                  <a:solidFill>
                    <a:srgbClr val="01003B"/>
                  </a:solidFill>
                  <a:latin typeface="IBM Plex Sans Bold"/>
                </a:rPr>
                <a:t>1</a:t>
              </a:r>
            </a:p>
          </p:txBody>
        </p:sp>
      </p:grpSp>
      <p:sp>
        <p:nvSpPr>
          <p:cNvPr id="6" name="Freeform 6"/>
          <p:cNvSpPr/>
          <p:nvPr/>
        </p:nvSpPr>
        <p:spPr>
          <a:xfrm>
            <a:off x="1028700" y="4511233"/>
            <a:ext cx="1264533" cy="1264533"/>
          </a:xfrm>
          <a:custGeom>
            <a:avLst/>
            <a:gdLst/>
            <a:ahLst/>
            <a:cxnLst/>
            <a:rect l="l" t="t" r="r" b="b"/>
            <a:pathLst>
              <a:path w="1264533" h="1264533">
                <a:moveTo>
                  <a:pt x="0" y="0"/>
                </a:moveTo>
                <a:lnTo>
                  <a:pt x="1264533" y="0"/>
                </a:lnTo>
                <a:lnTo>
                  <a:pt x="1264533" y="1264534"/>
                </a:lnTo>
                <a:lnTo>
                  <a:pt x="0" y="1264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1158573" y="4641107"/>
            <a:ext cx="1004787" cy="1009347"/>
            <a:chOff x="0" y="0"/>
            <a:chExt cx="812800" cy="816489"/>
          </a:xfrm>
        </p:grpSpPr>
        <p:sp>
          <p:nvSpPr>
            <p:cNvPr id="8" name="Freeform 8"/>
            <p:cNvSpPr/>
            <p:nvPr/>
          </p:nvSpPr>
          <p:spPr>
            <a:xfrm>
              <a:off x="0" y="0"/>
              <a:ext cx="812800" cy="816489"/>
            </a:xfrm>
            <a:custGeom>
              <a:avLst/>
              <a:gdLst/>
              <a:ahLst/>
              <a:cxnLst/>
              <a:rect l="l" t="t" r="r" b="b"/>
              <a:pathLst>
                <a:path w="812800" h="816489">
                  <a:moveTo>
                    <a:pt x="406400" y="0"/>
                  </a:moveTo>
                  <a:cubicBezTo>
                    <a:pt x="181951" y="0"/>
                    <a:pt x="0" y="182777"/>
                    <a:pt x="0" y="408245"/>
                  </a:cubicBezTo>
                  <a:cubicBezTo>
                    <a:pt x="0" y="633712"/>
                    <a:pt x="181951" y="816489"/>
                    <a:pt x="406400" y="816489"/>
                  </a:cubicBezTo>
                  <a:cubicBezTo>
                    <a:pt x="630849" y="816489"/>
                    <a:pt x="812800" y="633712"/>
                    <a:pt x="812800" y="408245"/>
                  </a:cubicBezTo>
                  <a:cubicBezTo>
                    <a:pt x="812800" y="182777"/>
                    <a:pt x="630849" y="0"/>
                    <a:pt x="406400" y="0"/>
                  </a:cubicBezTo>
                  <a:close/>
                </a:path>
              </a:pathLst>
            </a:custGeom>
            <a:solidFill>
              <a:srgbClr val="F8F8F8"/>
            </a:solidFill>
          </p:spPr>
          <p:txBody>
            <a:bodyPr/>
            <a:lstStyle/>
            <a:p>
              <a:endParaRPr lang="en-US"/>
            </a:p>
          </p:txBody>
        </p:sp>
        <p:sp>
          <p:nvSpPr>
            <p:cNvPr id="9" name="TextBox 9"/>
            <p:cNvSpPr txBox="1"/>
            <p:nvPr/>
          </p:nvSpPr>
          <p:spPr>
            <a:xfrm>
              <a:off x="76200" y="19396"/>
              <a:ext cx="660400" cy="720547"/>
            </a:xfrm>
            <a:prstGeom prst="rect">
              <a:avLst/>
            </a:prstGeom>
          </p:spPr>
          <p:txBody>
            <a:bodyPr lIns="50800" tIns="50800" rIns="50800" bIns="50800" rtlCol="0" anchor="ctr"/>
            <a:lstStyle/>
            <a:p>
              <a:pPr algn="ctr">
                <a:lnSpc>
                  <a:spcPts val="3919"/>
                </a:lnSpc>
              </a:pPr>
              <a:r>
                <a:rPr lang="en-US" sz="2799">
                  <a:solidFill>
                    <a:srgbClr val="01003B"/>
                  </a:solidFill>
                  <a:latin typeface="IBM Plex Sans Bold"/>
                </a:rPr>
                <a:t>2</a:t>
              </a:r>
            </a:p>
          </p:txBody>
        </p:sp>
      </p:grpSp>
      <p:sp>
        <p:nvSpPr>
          <p:cNvPr id="10" name="Freeform 10"/>
          <p:cNvSpPr/>
          <p:nvPr/>
        </p:nvSpPr>
        <p:spPr>
          <a:xfrm>
            <a:off x="1028700" y="6481533"/>
            <a:ext cx="1264533" cy="1264533"/>
          </a:xfrm>
          <a:custGeom>
            <a:avLst/>
            <a:gdLst/>
            <a:ahLst/>
            <a:cxnLst/>
            <a:rect l="l" t="t" r="r" b="b"/>
            <a:pathLst>
              <a:path w="1264533" h="1264533">
                <a:moveTo>
                  <a:pt x="0" y="0"/>
                </a:moveTo>
                <a:lnTo>
                  <a:pt x="1264533" y="0"/>
                </a:lnTo>
                <a:lnTo>
                  <a:pt x="1264533" y="1264533"/>
                </a:lnTo>
                <a:lnTo>
                  <a:pt x="0" y="12645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a:off x="1158573" y="6611406"/>
            <a:ext cx="1004787" cy="1009347"/>
            <a:chOff x="0" y="0"/>
            <a:chExt cx="812800" cy="816489"/>
          </a:xfrm>
        </p:grpSpPr>
        <p:sp>
          <p:nvSpPr>
            <p:cNvPr id="12" name="Freeform 12"/>
            <p:cNvSpPr/>
            <p:nvPr/>
          </p:nvSpPr>
          <p:spPr>
            <a:xfrm>
              <a:off x="0" y="0"/>
              <a:ext cx="812800" cy="816489"/>
            </a:xfrm>
            <a:custGeom>
              <a:avLst/>
              <a:gdLst/>
              <a:ahLst/>
              <a:cxnLst/>
              <a:rect l="l" t="t" r="r" b="b"/>
              <a:pathLst>
                <a:path w="812800" h="816489">
                  <a:moveTo>
                    <a:pt x="406400" y="0"/>
                  </a:moveTo>
                  <a:cubicBezTo>
                    <a:pt x="181951" y="0"/>
                    <a:pt x="0" y="182777"/>
                    <a:pt x="0" y="408245"/>
                  </a:cubicBezTo>
                  <a:cubicBezTo>
                    <a:pt x="0" y="633712"/>
                    <a:pt x="181951" y="816489"/>
                    <a:pt x="406400" y="816489"/>
                  </a:cubicBezTo>
                  <a:cubicBezTo>
                    <a:pt x="630849" y="816489"/>
                    <a:pt x="812800" y="633712"/>
                    <a:pt x="812800" y="408245"/>
                  </a:cubicBezTo>
                  <a:cubicBezTo>
                    <a:pt x="812800" y="182777"/>
                    <a:pt x="630849" y="0"/>
                    <a:pt x="406400" y="0"/>
                  </a:cubicBezTo>
                  <a:close/>
                </a:path>
              </a:pathLst>
            </a:custGeom>
            <a:solidFill>
              <a:srgbClr val="F8F8F8"/>
            </a:solidFill>
          </p:spPr>
          <p:txBody>
            <a:bodyPr/>
            <a:lstStyle/>
            <a:p>
              <a:endParaRPr lang="en-US"/>
            </a:p>
          </p:txBody>
        </p:sp>
        <p:sp>
          <p:nvSpPr>
            <p:cNvPr id="13" name="TextBox 13"/>
            <p:cNvSpPr txBox="1"/>
            <p:nvPr/>
          </p:nvSpPr>
          <p:spPr>
            <a:xfrm>
              <a:off x="76200" y="19396"/>
              <a:ext cx="660400" cy="720547"/>
            </a:xfrm>
            <a:prstGeom prst="rect">
              <a:avLst/>
            </a:prstGeom>
          </p:spPr>
          <p:txBody>
            <a:bodyPr lIns="50800" tIns="50800" rIns="50800" bIns="50800" rtlCol="0" anchor="ctr"/>
            <a:lstStyle/>
            <a:p>
              <a:pPr algn="ctr">
                <a:lnSpc>
                  <a:spcPts val="3919"/>
                </a:lnSpc>
              </a:pPr>
              <a:r>
                <a:rPr lang="en-US" sz="2799">
                  <a:solidFill>
                    <a:srgbClr val="01003B"/>
                  </a:solidFill>
                  <a:latin typeface="IBM Plex Sans Bold"/>
                </a:rPr>
                <a:t>3</a:t>
              </a:r>
            </a:p>
          </p:txBody>
        </p:sp>
      </p:grpSp>
      <p:sp>
        <p:nvSpPr>
          <p:cNvPr id="14" name="Freeform 14"/>
          <p:cNvSpPr/>
          <p:nvPr/>
        </p:nvSpPr>
        <p:spPr>
          <a:xfrm>
            <a:off x="8145926" y="2540934"/>
            <a:ext cx="1264533" cy="1264533"/>
          </a:xfrm>
          <a:custGeom>
            <a:avLst/>
            <a:gdLst/>
            <a:ahLst/>
            <a:cxnLst/>
            <a:rect l="l" t="t" r="r" b="b"/>
            <a:pathLst>
              <a:path w="1264533" h="1264533">
                <a:moveTo>
                  <a:pt x="0" y="0"/>
                </a:moveTo>
                <a:lnTo>
                  <a:pt x="1264534" y="0"/>
                </a:lnTo>
                <a:lnTo>
                  <a:pt x="1264534" y="1264533"/>
                </a:lnTo>
                <a:lnTo>
                  <a:pt x="0" y="12645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5" name="Group 15"/>
          <p:cNvGrpSpPr/>
          <p:nvPr/>
        </p:nvGrpSpPr>
        <p:grpSpPr>
          <a:xfrm>
            <a:off x="8275800" y="2670807"/>
            <a:ext cx="1004787" cy="1009347"/>
            <a:chOff x="0" y="0"/>
            <a:chExt cx="812800" cy="816489"/>
          </a:xfrm>
        </p:grpSpPr>
        <p:sp>
          <p:nvSpPr>
            <p:cNvPr id="16" name="Freeform 16"/>
            <p:cNvSpPr/>
            <p:nvPr/>
          </p:nvSpPr>
          <p:spPr>
            <a:xfrm>
              <a:off x="0" y="0"/>
              <a:ext cx="812800" cy="816489"/>
            </a:xfrm>
            <a:custGeom>
              <a:avLst/>
              <a:gdLst/>
              <a:ahLst/>
              <a:cxnLst/>
              <a:rect l="l" t="t" r="r" b="b"/>
              <a:pathLst>
                <a:path w="812800" h="816489">
                  <a:moveTo>
                    <a:pt x="406400" y="0"/>
                  </a:moveTo>
                  <a:cubicBezTo>
                    <a:pt x="181951" y="0"/>
                    <a:pt x="0" y="182777"/>
                    <a:pt x="0" y="408245"/>
                  </a:cubicBezTo>
                  <a:cubicBezTo>
                    <a:pt x="0" y="633712"/>
                    <a:pt x="181951" y="816489"/>
                    <a:pt x="406400" y="816489"/>
                  </a:cubicBezTo>
                  <a:cubicBezTo>
                    <a:pt x="630849" y="816489"/>
                    <a:pt x="812800" y="633712"/>
                    <a:pt x="812800" y="408245"/>
                  </a:cubicBezTo>
                  <a:cubicBezTo>
                    <a:pt x="812800" y="182777"/>
                    <a:pt x="630849" y="0"/>
                    <a:pt x="406400" y="0"/>
                  </a:cubicBezTo>
                  <a:close/>
                </a:path>
              </a:pathLst>
            </a:custGeom>
            <a:solidFill>
              <a:srgbClr val="F8F8F8"/>
            </a:solidFill>
          </p:spPr>
          <p:txBody>
            <a:bodyPr/>
            <a:lstStyle/>
            <a:p>
              <a:endParaRPr lang="en-US"/>
            </a:p>
          </p:txBody>
        </p:sp>
        <p:sp>
          <p:nvSpPr>
            <p:cNvPr id="17" name="TextBox 17"/>
            <p:cNvSpPr txBox="1"/>
            <p:nvPr/>
          </p:nvSpPr>
          <p:spPr>
            <a:xfrm>
              <a:off x="76200" y="19396"/>
              <a:ext cx="660400" cy="720547"/>
            </a:xfrm>
            <a:prstGeom prst="rect">
              <a:avLst/>
            </a:prstGeom>
          </p:spPr>
          <p:txBody>
            <a:bodyPr lIns="50800" tIns="50800" rIns="50800" bIns="50800" rtlCol="0" anchor="ctr"/>
            <a:lstStyle/>
            <a:p>
              <a:pPr algn="ctr">
                <a:lnSpc>
                  <a:spcPts val="3919"/>
                </a:lnSpc>
              </a:pPr>
              <a:r>
                <a:rPr lang="en-US" sz="2799">
                  <a:solidFill>
                    <a:srgbClr val="01003B"/>
                  </a:solidFill>
                  <a:latin typeface="IBM Plex Sans Bold"/>
                </a:rPr>
                <a:t>4</a:t>
              </a:r>
            </a:p>
          </p:txBody>
        </p:sp>
      </p:grpSp>
      <p:sp>
        <p:nvSpPr>
          <p:cNvPr id="18" name="Freeform 18"/>
          <p:cNvSpPr/>
          <p:nvPr/>
        </p:nvSpPr>
        <p:spPr>
          <a:xfrm>
            <a:off x="8145926" y="4511233"/>
            <a:ext cx="1264533" cy="1264533"/>
          </a:xfrm>
          <a:custGeom>
            <a:avLst/>
            <a:gdLst/>
            <a:ahLst/>
            <a:cxnLst/>
            <a:rect l="l" t="t" r="r" b="b"/>
            <a:pathLst>
              <a:path w="1264533" h="1264533">
                <a:moveTo>
                  <a:pt x="0" y="0"/>
                </a:moveTo>
                <a:lnTo>
                  <a:pt x="1264534" y="0"/>
                </a:lnTo>
                <a:lnTo>
                  <a:pt x="1264534" y="1264534"/>
                </a:lnTo>
                <a:lnTo>
                  <a:pt x="0" y="1264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9" name="Group 19"/>
          <p:cNvGrpSpPr/>
          <p:nvPr/>
        </p:nvGrpSpPr>
        <p:grpSpPr>
          <a:xfrm>
            <a:off x="8275800" y="4641107"/>
            <a:ext cx="1004787" cy="1009347"/>
            <a:chOff x="0" y="0"/>
            <a:chExt cx="812800" cy="816489"/>
          </a:xfrm>
        </p:grpSpPr>
        <p:sp>
          <p:nvSpPr>
            <p:cNvPr id="20" name="Freeform 20"/>
            <p:cNvSpPr/>
            <p:nvPr/>
          </p:nvSpPr>
          <p:spPr>
            <a:xfrm>
              <a:off x="0" y="0"/>
              <a:ext cx="812800" cy="816489"/>
            </a:xfrm>
            <a:custGeom>
              <a:avLst/>
              <a:gdLst/>
              <a:ahLst/>
              <a:cxnLst/>
              <a:rect l="l" t="t" r="r" b="b"/>
              <a:pathLst>
                <a:path w="812800" h="816489">
                  <a:moveTo>
                    <a:pt x="406400" y="0"/>
                  </a:moveTo>
                  <a:cubicBezTo>
                    <a:pt x="181951" y="0"/>
                    <a:pt x="0" y="182777"/>
                    <a:pt x="0" y="408245"/>
                  </a:cubicBezTo>
                  <a:cubicBezTo>
                    <a:pt x="0" y="633712"/>
                    <a:pt x="181951" y="816489"/>
                    <a:pt x="406400" y="816489"/>
                  </a:cubicBezTo>
                  <a:cubicBezTo>
                    <a:pt x="630849" y="816489"/>
                    <a:pt x="812800" y="633712"/>
                    <a:pt x="812800" y="408245"/>
                  </a:cubicBezTo>
                  <a:cubicBezTo>
                    <a:pt x="812800" y="182777"/>
                    <a:pt x="630849" y="0"/>
                    <a:pt x="406400" y="0"/>
                  </a:cubicBezTo>
                  <a:close/>
                </a:path>
              </a:pathLst>
            </a:custGeom>
            <a:solidFill>
              <a:srgbClr val="F8F8F8"/>
            </a:solidFill>
          </p:spPr>
          <p:txBody>
            <a:bodyPr/>
            <a:lstStyle/>
            <a:p>
              <a:endParaRPr lang="en-US"/>
            </a:p>
          </p:txBody>
        </p:sp>
        <p:sp>
          <p:nvSpPr>
            <p:cNvPr id="21" name="TextBox 21"/>
            <p:cNvSpPr txBox="1"/>
            <p:nvPr/>
          </p:nvSpPr>
          <p:spPr>
            <a:xfrm>
              <a:off x="76200" y="19396"/>
              <a:ext cx="660400" cy="720547"/>
            </a:xfrm>
            <a:prstGeom prst="rect">
              <a:avLst/>
            </a:prstGeom>
          </p:spPr>
          <p:txBody>
            <a:bodyPr lIns="50800" tIns="50800" rIns="50800" bIns="50800" rtlCol="0" anchor="ctr"/>
            <a:lstStyle/>
            <a:p>
              <a:pPr algn="ctr">
                <a:lnSpc>
                  <a:spcPts val="3919"/>
                </a:lnSpc>
              </a:pPr>
              <a:r>
                <a:rPr lang="en-US" sz="2799">
                  <a:solidFill>
                    <a:srgbClr val="01003B"/>
                  </a:solidFill>
                  <a:latin typeface="IBM Plex Sans Bold"/>
                </a:rPr>
                <a:t>5</a:t>
              </a:r>
            </a:p>
          </p:txBody>
        </p:sp>
      </p:grpSp>
      <p:sp>
        <p:nvSpPr>
          <p:cNvPr id="26" name="TextBox 26"/>
          <p:cNvSpPr txBox="1"/>
          <p:nvPr/>
        </p:nvSpPr>
        <p:spPr>
          <a:xfrm>
            <a:off x="2043258" y="730457"/>
            <a:ext cx="3732142" cy="1076325"/>
          </a:xfrm>
          <a:prstGeom prst="rect">
            <a:avLst/>
          </a:prstGeom>
        </p:spPr>
        <p:txBody>
          <a:bodyPr lIns="0" tIns="0" rIns="0" bIns="0" rtlCol="0" anchor="t">
            <a:spAutoFit/>
          </a:bodyPr>
          <a:lstStyle/>
          <a:p>
            <a:pPr>
              <a:lnSpc>
                <a:spcPts val="8400"/>
              </a:lnSpc>
            </a:pPr>
            <a:r>
              <a:rPr lang="en-US" sz="7000">
                <a:solidFill>
                  <a:srgbClr val="01003B"/>
                </a:solidFill>
                <a:latin typeface="Cabin Bold"/>
              </a:rPr>
              <a:t>Mục lục</a:t>
            </a:r>
          </a:p>
        </p:txBody>
      </p:sp>
      <p:sp>
        <p:nvSpPr>
          <p:cNvPr id="27" name="TextBox 27"/>
          <p:cNvSpPr txBox="1"/>
          <p:nvPr/>
        </p:nvSpPr>
        <p:spPr>
          <a:xfrm>
            <a:off x="2978361" y="2782875"/>
            <a:ext cx="4484152" cy="662886"/>
          </a:xfrm>
          <a:prstGeom prst="rect">
            <a:avLst/>
          </a:prstGeom>
        </p:spPr>
        <p:txBody>
          <a:bodyPr lIns="0" tIns="0" rIns="0" bIns="0" rtlCol="0" anchor="t">
            <a:spAutoFit/>
          </a:bodyPr>
          <a:lstStyle/>
          <a:p>
            <a:pPr>
              <a:lnSpc>
                <a:spcPts val="5462"/>
              </a:lnSpc>
            </a:pPr>
            <a:r>
              <a:rPr lang="en-US" sz="3902" u="sng" dirty="0">
                <a:solidFill>
                  <a:srgbClr val="01003B"/>
                </a:solidFill>
                <a:latin typeface="Cabin Bold"/>
              </a:rPr>
              <a:t>Introduction</a:t>
            </a:r>
          </a:p>
        </p:txBody>
      </p:sp>
      <p:sp>
        <p:nvSpPr>
          <p:cNvPr id="28" name="TextBox 28"/>
          <p:cNvSpPr txBox="1"/>
          <p:nvPr/>
        </p:nvSpPr>
        <p:spPr>
          <a:xfrm>
            <a:off x="2978361" y="4753175"/>
            <a:ext cx="4484152" cy="662886"/>
          </a:xfrm>
          <a:prstGeom prst="rect">
            <a:avLst/>
          </a:prstGeom>
        </p:spPr>
        <p:txBody>
          <a:bodyPr lIns="0" tIns="0" rIns="0" bIns="0" rtlCol="0" anchor="t">
            <a:spAutoFit/>
          </a:bodyPr>
          <a:lstStyle/>
          <a:p>
            <a:pPr>
              <a:lnSpc>
                <a:spcPts val="5462"/>
              </a:lnSpc>
            </a:pPr>
            <a:r>
              <a:rPr lang="en-US" sz="3902" u="sng" dirty="0" err="1">
                <a:solidFill>
                  <a:srgbClr val="01003B"/>
                </a:solidFill>
                <a:latin typeface="Cabin Bold"/>
              </a:rPr>
              <a:t>Cấu</a:t>
            </a:r>
            <a:r>
              <a:rPr lang="en-US" sz="3902" u="sng" dirty="0">
                <a:solidFill>
                  <a:srgbClr val="01003B"/>
                </a:solidFill>
                <a:latin typeface="Cabin Bold"/>
              </a:rPr>
              <a:t> </a:t>
            </a:r>
            <a:r>
              <a:rPr lang="en-US" sz="3902" u="sng" dirty="0" err="1">
                <a:solidFill>
                  <a:srgbClr val="01003B"/>
                </a:solidFill>
                <a:latin typeface="Cabin Bold"/>
              </a:rPr>
              <a:t>tạo</a:t>
            </a:r>
            <a:r>
              <a:rPr lang="en-US" sz="3902" u="sng" dirty="0">
                <a:solidFill>
                  <a:srgbClr val="01003B"/>
                </a:solidFill>
                <a:latin typeface="Cabin Bold"/>
              </a:rPr>
              <a:t> </a:t>
            </a:r>
            <a:r>
              <a:rPr lang="en-US" sz="3902" u="sng" dirty="0" err="1">
                <a:solidFill>
                  <a:srgbClr val="01003B"/>
                </a:solidFill>
                <a:latin typeface="Cabin Bold"/>
              </a:rPr>
              <a:t>chung</a:t>
            </a:r>
            <a:endParaRPr lang="en-US" sz="3902" u="sng" dirty="0">
              <a:solidFill>
                <a:srgbClr val="01003B"/>
              </a:solidFill>
              <a:latin typeface="Cabin Bold"/>
            </a:endParaRPr>
          </a:p>
        </p:txBody>
      </p:sp>
      <p:sp>
        <p:nvSpPr>
          <p:cNvPr id="29" name="TextBox 29"/>
          <p:cNvSpPr txBox="1"/>
          <p:nvPr/>
        </p:nvSpPr>
        <p:spPr>
          <a:xfrm>
            <a:off x="2978361" y="6723475"/>
            <a:ext cx="4484152" cy="662886"/>
          </a:xfrm>
          <a:prstGeom prst="rect">
            <a:avLst/>
          </a:prstGeom>
        </p:spPr>
        <p:txBody>
          <a:bodyPr lIns="0" tIns="0" rIns="0" bIns="0" rtlCol="0" anchor="t">
            <a:spAutoFit/>
          </a:bodyPr>
          <a:lstStyle/>
          <a:p>
            <a:pPr>
              <a:lnSpc>
                <a:spcPts val="5462"/>
              </a:lnSpc>
            </a:pPr>
            <a:r>
              <a:rPr lang="en-US" sz="3902" u="sng" dirty="0" err="1">
                <a:solidFill>
                  <a:srgbClr val="01003B"/>
                </a:solidFill>
                <a:latin typeface="Cabin Bold"/>
              </a:rPr>
              <a:t>Nguyên</a:t>
            </a:r>
            <a:r>
              <a:rPr lang="en-US" sz="3902" u="sng" dirty="0">
                <a:solidFill>
                  <a:srgbClr val="01003B"/>
                </a:solidFill>
                <a:latin typeface="Cabin Bold"/>
              </a:rPr>
              <a:t> </a:t>
            </a:r>
            <a:r>
              <a:rPr lang="en-US" sz="3902" u="sng" dirty="0" err="1">
                <a:solidFill>
                  <a:srgbClr val="01003B"/>
                </a:solidFill>
                <a:latin typeface="Cabin Bold"/>
              </a:rPr>
              <a:t>lý</a:t>
            </a:r>
            <a:r>
              <a:rPr lang="en-US" sz="3902" u="sng" dirty="0">
                <a:solidFill>
                  <a:srgbClr val="01003B"/>
                </a:solidFill>
                <a:latin typeface="Cabin Bold"/>
              </a:rPr>
              <a:t> </a:t>
            </a:r>
            <a:r>
              <a:rPr lang="en-US" sz="3902" u="sng" dirty="0" err="1">
                <a:solidFill>
                  <a:srgbClr val="01003B"/>
                </a:solidFill>
                <a:latin typeface="Cabin Bold"/>
              </a:rPr>
              <a:t>cơ</a:t>
            </a:r>
            <a:r>
              <a:rPr lang="en-US" sz="3902" u="sng" dirty="0">
                <a:solidFill>
                  <a:srgbClr val="01003B"/>
                </a:solidFill>
                <a:latin typeface="Cabin Bold"/>
              </a:rPr>
              <a:t> </a:t>
            </a:r>
            <a:r>
              <a:rPr lang="en-US" sz="3902" u="sng" dirty="0" err="1">
                <a:solidFill>
                  <a:srgbClr val="01003B"/>
                </a:solidFill>
                <a:latin typeface="Cabin Bold"/>
              </a:rPr>
              <a:t>bản</a:t>
            </a:r>
            <a:endParaRPr lang="en-US" sz="3902" u="sng" dirty="0">
              <a:solidFill>
                <a:srgbClr val="01003B"/>
              </a:solidFill>
              <a:latin typeface="Cabin Bold"/>
            </a:endParaRPr>
          </a:p>
        </p:txBody>
      </p:sp>
      <p:sp>
        <p:nvSpPr>
          <p:cNvPr id="30" name="TextBox 30"/>
          <p:cNvSpPr txBox="1"/>
          <p:nvPr/>
        </p:nvSpPr>
        <p:spPr>
          <a:xfrm>
            <a:off x="10095588" y="2782875"/>
            <a:ext cx="4484152" cy="662885"/>
          </a:xfrm>
          <a:prstGeom prst="rect">
            <a:avLst/>
          </a:prstGeom>
        </p:spPr>
        <p:txBody>
          <a:bodyPr lIns="0" tIns="0" rIns="0" bIns="0" rtlCol="0" anchor="t">
            <a:spAutoFit/>
          </a:bodyPr>
          <a:lstStyle/>
          <a:p>
            <a:pPr>
              <a:lnSpc>
                <a:spcPts val="5463"/>
              </a:lnSpc>
            </a:pPr>
            <a:r>
              <a:rPr lang="en-US" sz="3902" u="sng">
                <a:solidFill>
                  <a:srgbClr val="01003B"/>
                </a:solidFill>
                <a:latin typeface="Cabin Bold"/>
              </a:rPr>
              <a:t>Mô phỏng</a:t>
            </a:r>
          </a:p>
        </p:txBody>
      </p:sp>
      <p:sp>
        <p:nvSpPr>
          <p:cNvPr id="31" name="TextBox 31"/>
          <p:cNvSpPr txBox="1"/>
          <p:nvPr/>
        </p:nvSpPr>
        <p:spPr>
          <a:xfrm>
            <a:off x="10095588" y="4753175"/>
            <a:ext cx="4484152" cy="662886"/>
          </a:xfrm>
          <a:prstGeom prst="rect">
            <a:avLst/>
          </a:prstGeom>
        </p:spPr>
        <p:txBody>
          <a:bodyPr lIns="0" tIns="0" rIns="0" bIns="0" rtlCol="0" anchor="t">
            <a:spAutoFit/>
          </a:bodyPr>
          <a:lstStyle/>
          <a:p>
            <a:pPr>
              <a:lnSpc>
                <a:spcPts val="5462"/>
              </a:lnSpc>
            </a:pPr>
            <a:r>
              <a:rPr lang="en-US" sz="3902" u="sng" dirty="0" err="1">
                <a:solidFill>
                  <a:srgbClr val="01003B"/>
                </a:solidFill>
                <a:latin typeface="Cabin Bold"/>
              </a:rPr>
              <a:t>Tổng</a:t>
            </a:r>
            <a:r>
              <a:rPr lang="en-US" sz="3902" u="sng" dirty="0">
                <a:solidFill>
                  <a:srgbClr val="01003B"/>
                </a:solidFill>
                <a:latin typeface="Cabin Bold"/>
              </a:rPr>
              <a:t> </a:t>
            </a:r>
            <a:r>
              <a:rPr lang="en-US" sz="3902" u="sng" dirty="0" err="1">
                <a:solidFill>
                  <a:srgbClr val="01003B"/>
                </a:solidFill>
                <a:latin typeface="Cabin Bold"/>
              </a:rPr>
              <a:t>kết</a:t>
            </a:r>
            <a:endParaRPr lang="en-US" sz="3902" u="sng" dirty="0">
              <a:solidFill>
                <a:srgbClr val="01003B"/>
              </a:solidFill>
              <a:latin typeface="Cabin Bold"/>
            </a:endParaRPr>
          </a:p>
        </p:txBody>
      </p:sp>
      <p:sp>
        <p:nvSpPr>
          <p:cNvPr id="33" name="Freeform 33"/>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4" name="TextBox 34"/>
          <p:cNvSpPr txBox="1"/>
          <p:nvPr/>
        </p:nvSpPr>
        <p:spPr>
          <a:xfrm>
            <a:off x="17259300" y="8989060"/>
            <a:ext cx="21336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89342" y="674095"/>
            <a:ext cx="16598658" cy="3392634"/>
            <a:chOff x="0" y="9525"/>
            <a:chExt cx="22131543" cy="4523513"/>
          </a:xfrm>
        </p:grpSpPr>
        <p:sp>
          <p:nvSpPr>
            <p:cNvPr id="3" name="TextBox 3"/>
            <p:cNvSpPr txBox="1"/>
            <p:nvPr/>
          </p:nvSpPr>
          <p:spPr>
            <a:xfrm>
              <a:off x="0" y="9525"/>
              <a:ext cx="22131543" cy="1385426"/>
            </a:xfrm>
            <a:prstGeom prst="rect">
              <a:avLst/>
            </a:prstGeom>
          </p:spPr>
          <p:txBody>
            <a:bodyPr lIns="0" tIns="0" rIns="0" bIns="0" rtlCol="0" anchor="t">
              <a:spAutoFit/>
            </a:bodyPr>
            <a:lstStyle/>
            <a:p>
              <a:pPr>
                <a:lnSpc>
                  <a:spcPts val="8238"/>
                </a:lnSpc>
              </a:pPr>
              <a:r>
                <a:rPr lang="en-US" sz="6865">
                  <a:solidFill>
                    <a:srgbClr val="01003B"/>
                  </a:solidFill>
                  <a:latin typeface="Be Vietnam Ultra-Bold"/>
                </a:rPr>
                <a:t>Introduction</a:t>
              </a:r>
            </a:p>
          </p:txBody>
        </p:sp>
        <p:sp>
          <p:nvSpPr>
            <p:cNvPr id="4" name="TextBox 4"/>
            <p:cNvSpPr txBox="1"/>
            <p:nvPr/>
          </p:nvSpPr>
          <p:spPr>
            <a:xfrm>
              <a:off x="0" y="2280027"/>
              <a:ext cx="18093073" cy="2253011"/>
            </a:xfrm>
            <a:prstGeom prst="rect">
              <a:avLst/>
            </a:prstGeom>
          </p:spPr>
          <p:txBody>
            <a:bodyPr lIns="0" tIns="0" rIns="0" bIns="0" rtlCol="0" anchor="t">
              <a:spAutoFit/>
            </a:bodyPr>
            <a:lstStyle/>
            <a:p>
              <a:pPr marL="700803" lvl="1" indent="-350402" algn="l">
                <a:lnSpc>
                  <a:spcPts val="4544"/>
                </a:lnSpc>
                <a:buFont typeface="Arial"/>
                <a:buChar char="•"/>
              </a:pPr>
              <a:r>
                <a:rPr lang="en-US" sz="3245" dirty="0">
                  <a:solidFill>
                    <a:srgbClr val="01003B"/>
                  </a:solidFill>
                  <a:latin typeface="Cabin"/>
                </a:rPr>
                <a:t>Vi </a:t>
              </a:r>
              <a:r>
                <a:rPr lang="en-US" sz="3245" dirty="0" err="1">
                  <a:solidFill>
                    <a:srgbClr val="01003B"/>
                  </a:solidFill>
                  <a:latin typeface="Cabin"/>
                </a:rPr>
                <a:t>bơm</a:t>
              </a:r>
              <a:r>
                <a:rPr lang="en-US" sz="3245" dirty="0">
                  <a:solidFill>
                    <a:srgbClr val="01003B"/>
                  </a:solidFill>
                  <a:latin typeface="Cabin"/>
                </a:rPr>
                <a:t> (Micropump) </a:t>
              </a:r>
              <a:r>
                <a:rPr lang="en-US" sz="3245" dirty="0" err="1">
                  <a:solidFill>
                    <a:srgbClr val="01003B"/>
                  </a:solidFill>
                  <a:latin typeface="Cabin"/>
                </a:rPr>
                <a:t>là</a:t>
              </a:r>
              <a:r>
                <a:rPr lang="en-US" sz="3245" dirty="0">
                  <a:solidFill>
                    <a:srgbClr val="01003B"/>
                  </a:solidFill>
                  <a:latin typeface="Cabin"/>
                </a:rPr>
                <a:t> </a:t>
              </a:r>
              <a:r>
                <a:rPr lang="en-US" sz="3245" dirty="0" err="1">
                  <a:solidFill>
                    <a:srgbClr val="01003B"/>
                  </a:solidFill>
                  <a:latin typeface="Cabin"/>
                </a:rPr>
                <a:t>một</a:t>
              </a:r>
              <a:r>
                <a:rPr lang="en-US" sz="3245" dirty="0">
                  <a:solidFill>
                    <a:srgbClr val="01003B"/>
                  </a:solidFill>
                  <a:latin typeface="Cabin"/>
                </a:rPr>
                <a:t> </a:t>
              </a:r>
              <a:r>
                <a:rPr lang="en-US" sz="3245" dirty="0" err="1">
                  <a:solidFill>
                    <a:srgbClr val="01003B"/>
                  </a:solidFill>
                  <a:latin typeface="Cabin"/>
                </a:rPr>
                <a:t>thiết</a:t>
              </a:r>
              <a:r>
                <a:rPr lang="en-US" sz="3245" dirty="0">
                  <a:solidFill>
                    <a:srgbClr val="01003B"/>
                  </a:solidFill>
                  <a:latin typeface="Cabin"/>
                </a:rPr>
                <a:t> </a:t>
              </a:r>
              <a:r>
                <a:rPr lang="en-US" sz="3245" dirty="0" err="1">
                  <a:solidFill>
                    <a:srgbClr val="01003B"/>
                  </a:solidFill>
                  <a:latin typeface="Cabin"/>
                </a:rPr>
                <a:t>bị</a:t>
              </a:r>
              <a:r>
                <a:rPr lang="en-US" sz="3245" dirty="0">
                  <a:solidFill>
                    <a:srgbClr val="01003B"/>
                  </a:solidFill>
                  <a:latin typeface="Cabin"/>
                </a:rPr>
                <a:t> </a:t>
              </a:r>
              <a:r>
                <a:rPr lang="en-US" sz="3245" dirty="0" err="1">
                  <a:solidFill>
                    <a:srgbClr val="01003B"/>
                  </a:solidFill>
                  <a:latin typeface="Cabin"/>
                </a:rPr>
                <a:t>khá</a:t>
              </a:r>
              <a:r>
                <a:rPr lang="en-US" sz="3245" dirty="0">
                  <a:solidFill>
                    <a:srgbClr val="01003B"/>
                  </a:solidFill>
                  <a:latin typeface="Cabin"/>
                </a:rPr>
                <a:t> </a:t>
              </a:r>
              <a:r>
                <a:rPr lang="en-US" sz="3245" dirty="0" err="1">
                  <a:solidFill>
                    <a:srgbClr val="01003B"/>
                  </a:solidFill>
                  <a:latin typeface="Cabin"/>
                </a:rPr>
                <a:t>phổ</a:t>
              </a:r>
              <a:r>
                <a:rPr lang="en-US" sz="3245" dirty="0">
                  <a:solidFill>
                    <a:srgbClr val="01003B"/>
                  </a:solidFill>
                  <a:latin typeface="Cabin"/>
                </a:rPr>
                <a:t> </a:t>
              </a:r>
              <a:r>
                <a:rPr lang="en-US" sz="3245" dirty="0" err="1">
                  <a:solidFill>
                    <a:srgbClr val="01003B"/>
                  </a:solidFill>
                  <a:latin typeface="Cabin"/>
                </a:rPr>
                <a:t>biến</a:t>
              </a:r>
              <a:r>
                <a:rPr lang="en-US" sz="3245" dirty="0">
                  <a:solidFill>
                    <a:srgbClr val="01003B"/>
                  </a:solidFill>
                  <a:latin typeface="Cabin"/>
                </a:rPr>
                <a:t> </a:t>
              </a:r>
              <a:r>
                <a:rPr lang="en-US" sz="3245" dirty="0" err="1">
                  <a:solidFill>
                    <a:srgbClr val="01003B"/>
                  </a:solidFill>
                  <a:latin typeface="Cabin"/>
                </a:rPr>
                <a:t>trong</a:t>
              </a:r>
              <a:r>
                <a:rPr lang="en-US" sz="3245" dirty="0">
                  <a:solidFill>
                    <a:srgbClr val="01003B"/>
                  </a:solidFill>
                  <a:latin typeface="Cabin"/>
                </a:rPr>
                <a:t> </a:t>
              </a:r>
              <a:r>
                <a:rPr lang="en-US" sz="3245" dirty="0" err="1">
                  <a:solidFill>
                    <a:srgbClr val="01003B"/>
                  </a:solidFill>
                  <a:latin typeface="Cabin"/>
                </a:rPr>
                <a:t>các</a:t>
              </a:r>
              <a:r>
                <a:rPr lang="en-US" sz="3245" dirty="0">
                  <a:solidFill>
                    <a:srgbClr val="01003B"/>
                  </a:solidFill>
                  <a:latin typeface="Cabin"/>
                </a:rPr>
                <a:t> </a:t>
              </a:r>
              <a:r>
                <a:rPr lang="en-US" sz="3245" dirty="0" err="1">
                  <a:solidFill>
                    <a:srgbClr val="01003B"/>
                  </a:solidFill>
                  <a:latin typeface="Cabin"/>
                </a:rPr>
                <a:t>ứng</a:t>
              </a:r>
              <a:r>
                <a:rPr lang="en-US" sz="3245" dirty="0">
                  <a:solidFill>
                    <a:srgbClr val="01003B"/>
                  </a:solidFill>
                  <a:latin typeface="Cabin"/>
                </a:rPr>
                <a:t> </a:t>
              </a:r>
              <a:r>
                <a:rPr lang="en-US" sz="3245" dirty="0" err="1">
                  <a:solidFill>
                    <a:srgbClr val="01003B"/>
                  </a:solidFill>
                  <a:latin typeface="Cabin"/>
                </a:rPr>
                <a:t>dụng</a:t>
              </a:r>
              <a:r>
                <a:rPr lang="en-US" sz="3245" dirty="0">
                  <a:solidFill>
                    <a:srgbClr val="01003B"/>
                  </a:solidFill>
                  <a:latin typeface="Cabin"/>
                </a:rPr>
                <a:t> y </a:t>
              </a:r>
              <a:r>
                <a:rPr lang="en-US" sz="3245" dirty="0" err="1">
                  <a:solidFill>
                    <a:srgbClr val="01003B"/>
                  </a:solidFill>
                  <a:latin typeface="Cabin"/>
                </a:rPr>
                <a:t>học</a:t>
              </a:r>
              <a:r>
                <a:rPr lang="en-US" sz="3245" dirty="0">
                  <a:solidFill>
                    <a:srgbClr val="01003B"/>
                  </a:solidFill>
                  <a:latin typeface="Cabin"/>
                </a:rPr>
                <a:t> </a:t>
              </a:r>
              <a:r>
                <a:rPr lang="en-US" sz="3245" dirty="0" err="1">
                  <a:solidFill>
                    <a:srgbClr val="01003B"/>
                  </a:solidFill>
                  <a:latin typeface="Cabin"/>
                </a:rPr>
                <a:t>nhờ</a:t>
              </a:r>
              <a:r>
                <a:rPr lang="en-US" sz="3245" dirty="0">
                  <a:solidFill>
                    <a:srgbClr val="01003B"/>
                  </a:solidFill>
                  <a:latin typeface="Cabin"/>
                </a:rPr>
                <a:t> </a:t>
              </a:r>
              <a:r>
                <a:rPr lang="en-US" sz="3245" dirty="0" err="1">
                  <a:solidFill>
                    <a:srgbClr val="01003B"/>
                  </a:solidFill>
                  <a:latin typeface="Cabin"/>
                </a:rPr>
                <a:t>khả</a:t>
              </a:r>
              <a:r>
                <a:rPr lang="en-US" sz="3245" dirty="0">
                  <a:solidFill>
                    <a:srgbClr val="01003B"/>
                  </a:solidFill>
                  <a:latin typeface="Cabin"/>
                </a:rPr>
                <a:t> </a:t>
              </a:r>
              <a:r>
                <a:rPr lang="en-US" sz="3245" dirty="0" err="1">
                  <a:solidFill>
                    <a:srgbClr val="01003B"/>
                  </a:solidFill>
                  <a:latin typeface="Cabin"/>
                </a:rPr>
                <a:t>năng</a:t>
              </a:r>
              <a:r>
                <a:rPr lang="en-US" sz="3245" dirty="0">
                  <a:solidFill>
                    <a:srgbClr val="01003B"/>
                  </a:solidFill>
                  <a:latin typeface="Cabin"/>
                </a:rPr>
                <a:t> </a:t>
              </a:r>
              <a:r>
                <a:rPr lang="en-US" sz="3245" dirty="0" err="1">
                  <a:solidFill>
                    <a:srgbClr val="01003B"/>
                  </a:solidFill>
                  <a:latin typeface="Cabin"/>
                </a:rPr>
                <a:t>truyền</a:t>
              </a:r>
              <a:r>
                <a:rPr lang="en-US" sz="3245" dirty="0">
                  <a:solidFill>
                    <a:srgbClr val="01003B"/>
                  </a:solidFill>
                  <a:latin typeface="Cabin"/>
                </a:rPr>
                <a:t> </a:t>
              </a:r>
              <a:r>
                <a:rPr lang="en-US" sz="3245" dirty="0" err="1">
                  <a:solidFill>
                    <a:srgbClr val="01003B"/>
                  </a:solidFill>
                  <a:latin typeface="Cabin"/>
                </a:rPr>
                <a:t>dẫn</a:t>
              </a:r>
              <a:r>
                <a:rPr lang="en-US" sz="3245" dirty="0">
                  <a:solidFill>
                    <a:srgbClr val="01003B"/>
                  </a:solidFill>
                  <a:latin typeface="Cabin"/>
                </a:rPr>
                <a:t> </a:t>
              </a:r>
              <a:r>
                <a:rPr lang="en-US" sz="3245" dirty="0" err="1">
                  <a:solidFill>
                    <a:srgbClr val="01003B"/>
                  </a:solidFill>
                  <a:latin typeface="Cabin"/>
                </a:rPr>
                <a:t>chính</a:t>
              </a:r>
              <a:r>
                <a:rPr lang="en-US" sz="3245" dirty="0">
                  <a:solidFill>
                    <a:srgbClr val="01003B"/>
                  </a:solidFill>
                  <a:latin typeface="Cabin"/>
                </a:rPr>
                <a:t> </a:t>
              </a:r>
              <a:r>
                <a:rPr lang="en-US" sz="3245" dirty="0" err="1">
                  <a:solidFill>
                    <a:srgbClr val="01003B"/>
                  </a:solidFill>
                  <a:latin typeface="Cabin"/>
                </a:rPr>
                <a:t>xác</a:t>
              </a:r>
              <a:r>
                <a:rPr lang="en-US" sz="3245" dirty="0">
                  <a:solidFill>
                    <a:srgbClr val="01003B"/>
                  </a:solidFill>
                  <a:latin typeface="Cabin"/>
                </a:rPr>
                <a:t> </a:t>
              </a:r>
              <a:r>
                <a:rPr lang="en-US" sz="3245" dirty="0" err="1">
                  <a:solidFill>
                    <a:srgbClr val="01003B"/>
                  </a:solidFill>
                  <a:latin typeface="Cabin"/>
                </a:rPr>
                <a:t>lượng</a:t>
              </a:r>
              <a:r>
                <a:rPr lang="en-US" sz="3245" dirty="0">
                  <a:solidFill>
                    <a:srgbClr val="01003B"/>
                  </a:solidFill>
                  <a:latin typeface="Cabin"/>
                </a:rPr>
                <a:t> </a:t>
              </a:r>
              <a:r>
                <a:rPr lang="en-US" sz="3245" dirty="0" err="1">
                  <a:solidFill>
                    <a:srgbClr val="01003B"/>
                  </a:solidFill>
                  <a:latin typeface="Cabin"/>
                </a:rPr>
                <a:t>rất</a:t>
              </a:r>
              <a:r>
                <a:rPr lang="en-US" sz="3245" dirty="0">
                  <a:solidFill>
                    <a:srgbClr val="01003B"/>
                  </a:solidFill>
                  <a:latin typeface="Cabin"/>
                </a:rPr>
                <a:t> </a:t>
              </a:r>
              <a:r>
                <a:rPr lang="en-US" sz="3245" dirty="0" err="1">
                  <a:solidFill>
                    <a:srgbClr val="01003B"/>
                  </a:solidFill>
                  <a:latin typeface="Cabin"/>
                </a:rPr>
                <a:t>nhỏ</a:t>
              </a:r>
              <a:r>
                <a:rPr lang="en-US" sz="3245" dirty="0">
                  <a:solidFill>
                    <a:srgbClr val="01003B"/>
                  </a:solidFill>
                  <a:latin typeface="Cabin"/>
                </a:rPr>
                <a:t> </a:t>
              </a:r>
              <a:r>
                <a:rPr lang="en-US" sz="3245" dirty="0" err="1">
                  <a:solidFill>
                    <a:srgbClr val="01003B"/>
                  </a:solidFill>
                  <a:latin typeface="Cabin"/>
                </a:rPr>
                <a:t>các</a:t>
              </a:r>
              <a:r>
                <a:rPr lang="en-US" sz="3245" dirty="0">
                  <a:solidFill>
                    <a:srgbClr val="01003B"/>
                  </a:solidFill>
                  <a:latin typeface="Cabin"/>
                </a:rPr>
                <a:t> </a:t>
              </a:r>
              <a:r>
                <a:rPr lang="en-US" sz="3245" dirty="0" err="1">
                  <a:solidFill>
                    <a:srgbClr val="01003B"/>
                  </a:solidFill>
                  <a:latin typeface="Cabin"/>
                </a:rPr>
                <a:t>loại</a:t>
              </a:r>
              <a:r>
                <a:rPr lang="en-US" sz="3245" dirty="0">
                  <a:solidFill>
                    <a:srgbClr val="01003B"/>
                  </a:solidFill>
                  <a:latin typeface="Cabin"/>
                </a:rPr>
                <a:t> dung </a:t>
              </a:r>
              <a:r>
                <a:rPr lang="en-US" sz="3245" dirty="0" err="1">
                  <a:solidFill>
                    <a:srgbClr val="01003B"/>
                  </a:solidFill>
                  <a:latin typeface="Cabin"/>
                </a:rPr>
                <a:t>dịch</a:t>
              </a:r>
              <a:r>
                <a:rPr lang="en-US" sz="3245" dirty="0">
                  <a:solidFill>
                    <a:srgbClr val="01003B"/>
                  </a:solidFill>
                  <a:latin typeface="Cabin"/>
                </a:rPr>
                <a:t> </a:t>
              </a:r>
              <a:r>
                <a:rPr lang="en-US" sz="3245" dirty="0" err="1">
                  <a:solidFill>
                    <a:srgbClr val="01003B"/>
                  </a:solidFill>
                  <a:latin typeface="Cabin"/>
                </a:rPr>
                <a:t>hoặc</a:t>
              </a:r>
              <a:r>
                <a:rPr lang="en-US" sz="3245" dirty="0">
                  <a:solidFill>
                    <a:srgbClr val="01003B"/>
                  </a:solidFill>
                  <a:latin typeface="Cabin"/>
                </a:rPr>
                <a:t> </a:t>
              </a:r>
              <a:r>
                <a:rPr lang="en-US" sz="3245" dirty="0" err="1">
                  <a:solidFill>
                    <a:srgbClr val="01003B"/>
                  </a:solidFill>
                  <a:latin typeface="Cabin"/>
                </a:rPr>
                <a:t>khí</a:t>
              </a:r>
              <a:r>
                <a:rPr lang="en-US" sz="3245" dirty="0">
                  <a:solidFill>
                    <a:srgbClr val="01003B"/>
                  </a:solidFill>
                  <a:latin typeface="Cabin"/>
                </a:rPr>
                <a:t>.</a:t>
              </a:r>
            </a:p>
          </p:txBody>
        </p:sp>
      </p:grpSp>
      <p:sp>
        <p:nvSpPr>
          <p:cNvPr id="5" name="Freeform 5"/>
          <p:cNvSpPr/>
          <p:nvPr/>
        </p:nvSpPr>
        <p:spPr>
          <a:xfrm>
            <a:off x="1066800" y="948947"/>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689342" y="4556125"/>
            <a:ext cx="13976120" cy="1117600"/>
          </a:xfrm>
          <a:prstGeom prst="rect">
            <a:avLst/>
          </a:prstGeom>
        </p:spPr>
        <p:txBody>
          <a:bodyPr lIns="0" tIns="0" rIns="0" bIns="0" rtlCol="0" anchor="t">
            <a:spAutoFit/>
          </a:bodyPr>
          <a:lstStyle/>
          <a:p>
            <a:pPr marL="701674" lvl="1" indent="-350837">
              <a:lnSpc>
                <a:spcPts val="4549"/>
              </a:lnSpc>
              <a:spcBef>
                <a:spcPct val="0"/>
              </a:spcBef>
              <a:buFont typeface="Arial"/>
              <a:buChar char="•"/>
            </a:pPr>
            <a:r>
              <a:rPr lang="en-US" sz="3249" dirty="0" err="1">
                <a:solidFill>
                  <a:srgbClr val="01003B"/>
                </a:solidFill>
                <a:latin typeface="Cabin"/>
              </a:rPr>
              <a:t>Bài</a:t>
            </a:r>
            <a:r>
              <a:rPr lang="en-US" sz="3249" dirty="0">
                <a:solidFill>
                  <a:srgbClr val="01003B"/>
                </a:solidFill>
                <a:latin typeface="Cabin"/>
              </a:rPr>
              <a:t> </a:t>
            </a:r>
            <a:r>
              <a:rPr lang="en-US" sz="3249" dirty="0" err="1">
                <a:solidFill>
                  <a:srgbClr val="01003B"/>
                </a:solidFill>
                <a:latin typeface="Cabin"/>
              </a:rPr>
              <a:t>thuyết</a:t>
            </a:r>
            <a:r>
              <a:rPr lang="en-US" sz="3249" dirty="0">
                <a:solidFill>
                  <a:srgbClr val="01003B"/>
                </a:solidFill>
                <a:latin typeface="Cabin"/>
              </a:rPr>
              <a:t> </a:t>
            </a:r>
            <a:r>
              <a:rPr lang="en-US" sz="3249" dirty="0" err="1">
                <a:solidFill>
                  <a:srgbClr val="01003B"/>
                </a:solidFill>
                <a:latin typeface="Cabin"/>
              </a:rPr>
              <a:t>trình</a:t>
            </a:r>
            <a:r>
              <a:rPr lang="en-US" sz="3249" dirty="0">
                <a:solidFill>
                  <a:srgbClr val="01003B"/>
                </a:solidFill>
                <a:latin typeface="Cabin"/>
              </a:rPr>
              <a:t> </a:t>
            </a:r>
            <a:r>
              <a:rPr lang="en-US" sz="3249" dirty="0" err="1">
                <a:solidFill>
                  <a:srgbClr val="01003B"/>
                </a:solidFill>
                <a:latin typeface="Cabin"/>
              </a:rPr>
              <a:t>này</a:t>
            </a:r>
            <a:r>
              <a:rPr lang="en-US" sz="3249" dirty="0">
                <a:solidFill>
                  <a:srgbClr val="01003B"/>
                </a:solidFill>
                <a:latin typeface="Cabin"/>
              </a:rPr>
              <a:t> </a:t>
            </a:r>
            <a:r>
              <a:rPr lang="en-US" sz="3249" dirty="0" err="1">
                <a:solidFill>
                  <a:srgbClr val="01003B"/>
                </a:solidFill>
                <a:latin typeface="Cabin"/>
              </a:rPr>
              <a:t>sẽ</a:t>
            </a:r>
            <a:r>
              <a:rPr lang="en-US" sz="3249" dirty="0">
                <a:solidFill>
                  <a:srgbClr val="01003B"/>
                </a:solidFill>
                <a:latin typeface="Cabin"/>
              </a:rPr>
              <a:t> </a:t>
            </a:r>
            <a:r>
              <a:rPr lang="en-US" sz="3249" dirty="0" err="1">
                <a:solidFill>
                  <a:srgbClr val="01003B"/>
                </a:solidFill>
                <a:latin typeface="Cabin"/>
              </a:rPr>
              <a:t>tìm</a:t>
            </a:r>
            <a:r>
              <a:rPr lang="en-US" sz="3249" dirty="0">
                <a:solidFill>
                  <a:srgbClr val="01003B"/>
                </a:solidFill>
                <a:latin typeface="Cabin"/>
              </a:rPr>
              <a:t> </a:t>
            </a:r>
            <a:r>
              <a:rPr lang="en-US" sz="3249" dirty="0" err="1">
                <a:solidFill>
                  <a:srgbClr val="01003B"/>
                </a:solidFill>
                <a:latin typeface="Cabin"/>
              </a:rPr>
              <a:t>hiểu</a:t>
            </a:r>
            <a:r>
              <a:rPr lang="en-US" sz="3249" dirty="0">
                <a:solidFill>
                  <a:srgbClr val="01003B"/>
                </a:solidFill>
                <a:latin typeface="Cabin"/>
              </a:rPr>
              <a:t> </a:t>
            </a:r>
            <a:r>
              <a:rPr lang="en-US" sz="3249" dirty="0" err="1">
                <a:solidFill>
                  <a:srgbClr val="01003B"/>
                </a:solidFill>
                <a:latin typeface="Cabin"/>
              </a:rPr>
              <a:t>về</a:t>
            </a:r>
            <a:r>
              <a:rPr lang="en-US" sz="3249" dirty="0">
                <a:solidFill>
                  <a:srgbClr val="01003B"/>
                </a:solidFill>
                <a:latin typeface="Cabin"/>
              </a:rPr>
              <a:t> </a:t>
            </a:r>
            <a:r>
              <a:rPr lang="en-US" sz="3249" dirty="0" err="1">
                <a:solidFill>
                  <a:srgbClr val="01003B"/>
                </a:solidFill>
                <a:latin typeface="Cabin"/>
              </a:rPr>
              <a:t>một</a:t>
            </a:r>
            <a:r>
              <a:rPr lang="en-US" sz="3249" dirty="0">
                <a:solidFill>
                  <a:srgbClr val="01003B"/>
                </a:solidFill>
                <a:latin typeface="Cabin"/>
              </a:rPr>
              <a:t> </a:t>
            </a:r>
            <a:r>
              <a:rPr lang="en-US" sz="3249" dirty="0" err="1">
                <a:solidFill>
                  <a:srgbClr val="01003B"/>
                </a:solidFill>
                <a:latin typeface="Cabin"/>
              </a:rPr>
              <a:t>thiết</a:t>
            </a:r>
            <a:r>
              <a:rPr lang="en-US" sz="3249" dirty="0">
                <a:solidFill>
                  <a:srgbClr val="01003B"/>
                </a:solidFill>
                <a:latin typeface="Cabin"/>
              </a:rPr>
              <a:t> </a:t>
            </a:r>
            <a:r>
              <a:rPr lang="en-US" sz="3249" dirty="0" err="1">
                <a:solidFill>
                  <a:srgbClr val="01003B"/>
                </a:solidFill>
                <a:latin typeface="Cabin"/>
              </a:rPr>
              <a:t>bị</a:t>
            </a:r>
            <a:r>
              <a:rPr lang="en-US" sz="3249" dirty="0">
                <a:solidFill>
                  <a:srgbClr val="01003B"/>
                </a:solidFill>
                <a:latin typeface="Cabin"/>
              </a:rPr>
              <a:t> vi </a:t>
            </a:r>
            <a:r>
              <a:rPr lang="en-US" sz="3249" dirty="0" err="1">
                <a:solidFill>
                  <a:srgbClr val="01003B"/>
                </a:solidFill>
                <a:latin typeface="Cabin"/>
              </a:rPr>
              <a:t>bơm</a:t>
            </a:r>
            <a:r>
              <a:rPr lang="en-US" sz="3249" dirty="0">
                <a:solidFill>
                  <a:srgbClr val="01003B"/>
                </a:solidFill>
                <a:latin typeface="Cabin"/>
              </a:rPr>
              <a:t> </a:t>
            </a:r>
            <a:r>
              <a:rPr lang="en-US" sz="3249" dirty="0" err="1">
                <a:solidFill>
                  <a:srgbClr val="01003B"/>
                </a:solidFill>
                <a:latin typeface="Cabin"/>
              </a:rPr>
              <a:t>sử</a:t>
            </a:r>
            <a:r>
              <a:rPr lang="en-US" sz="3249" dirty="0">
                <a:solidFill>
                  <a:srgbClr val="01003B"/>
                </a:solidFill>
                <a:latin typeface="Cabin"/>
              </a:rPr>
              <a:t> </a:t>
            </a:r>
            <a:r>
              <a:rPr lang="en-US" sz="3249" dirty="0" err="1">
                <a:solidFill>
                  <a:srgbClr val="01003B"/>
                </a:solidFill>
                <a:latin typeface="Cabin"/>
              </a:rPr>
              <a:t>dụng</a:t>
            </a:r>
            <a:r>
              <a:rPr lang="en-US" sz="3249" dirty="0">
                <a:solidFill>
                  <a:srgbClr val="01003B"/>
                </a:solidFill>
                <a:latin typeface="Cabin"/>
              </a:rPr>
              <a:t> </a:t>
            </a:r>
            <a:r>
              <a:rPr lang="en-US" sz="3249" dirty="0" err="1">
                <a:solidFill>
                  <a:srgbClr val="01003B"/>
                </a:solidFill>
                <a:latin typeface="Cabin"/>
              </a:rPr>
              <a:t>hệ</a:t>
            </a:r>
            <a:r>
              <a:rPr lang="en-US" sz="3249" dirty="0">
                <a:solidFill>
                  <a:srgbClr val="01003B"/>
                </a:solidFill>
                <a:latin typeface="Cabin"/>
              </a:rPr>
              <a:t> </a:t>
            </a:r>
            <a:r>
              <a:rPr lang="en-US" sz="3249" dirty="0" err="1">
                <a:solidFill>
                  <a:srgbClr val="01003B"/>
                </a:solidFill>
                <a:latin typeface="Cabin"/>
              </a:rPr>
              <a:t>truyền</a:t>
            </a:r>
            <a:r>
              <a:rPr lang="en-US" sz="3249" dirty="0">
                <a:solidFill>
                  <a:srgbClr val="01003B"/>
                </a:solidFill>
                <a:latin typeface="Cabin"/>
              </a:rPr>
              <a:t> </a:t>
            </a:r>
            <a:r>
              <a:rPr lang="en-US" sz="3249" dirty="0" err="1">
                <a:solidFill>
                  <a:srgbClr val="01003B"/>
                </a:solidFill>
                <a:latin typeface="Cabin"/>
              </a:rPr>
              <a:t>động</a:t>
            </a:r>
            <a:r>
              <a:rPr lang="en-US" sz="3249" dirty="0">
                <a:solidFill>
                  <a:srgbClr val="01003B"/>
                </a:solidFill>
                <a:latin typeface="Cabin"/>
              </a:rPr>
              <a:t> </a:t>
            </a:r>
            <a:r>
              <a:rPr lang="en-US" sz="3249" dirty="0" err="1">
                <a:solidFill>
                  <a:srgbClr val="01003B"/>
                </a:solidFill>
                <a:latin typeface="Cabin"/>
              </a:rPr>
              <a:t>bằng</a:t>
            </a:r>
            <a:r>
              <a:rPr lang="en-US" sz="3249" dirty="0">
                <a:solidFill>
                  <a:srgbClr val="01003B"/>
                </a:solidFill>
                <a:latin typeface="Cabin"/>
              </a:rPr>
              <a:t> </a:t>
            </a:r>
            <a:r>
              <a:rPr lang="en-US" sz="3249" dirty="0" err="1">
                <a:solidFill>
                  <a:srgbClr val="01003B"/>
                </a:solidFill>
                <a:latin typeface="Cabin"/>
              </a:rPr>
              <a:t>vật</a:t>
            </a:r>
            <a:r>
              <a:rPr lang="en-US" sz="3249" dirty="0">
                <a:solidFill>
                  <a:srgbClr val="01003B"/>
                </a:solidFill>
                <a:latin typeface="Cabin"/>
              </a:rPr>
              <a:t> </a:t>
            </a:r>
            <a:r>
              <a:rPr lang="en-US" sz="3249" dirty="0" err="1">
                <a:solidFill>
                  <a:srgbClr val="01003B"/>
                </a:solidFill>
                <a:latin typeface="Cabin"/>
              </a:rPr>
              <a:t>liệu</a:t>
            </a:r>
            <a:r>
              <a:rPr lang="en-US" sz="3249" dirty="0">
                <a:solidFill>
                  <a:srgbClr val="01003B"/>
                </a:solidFill>
                <a:latin typeface="Cabin"/>
              </a:rPr>
              <a:t> </a:t>
            </a:r>
            <a:r>
              <a:rPr lang="en-US" sz="3249" dirty="0" err="1">
                <a:solidFill>
                  <a:srgbClr val="01003B"/>
                </a:solidFill>
                <a:latin typeface="Cabin"/>
              </a:rPr>
              <a:t>áp</a:t>
            </a:r>
            <a:r>
              <a:rPr lang="en-US" sz="3249" dirty="0">
                <a:solidFill>
                  <a:srgbClr val="01003B"/>
                </a:solidFill>
                <a:latin typeface="Cabin"/>
              </a:rPr>
              <a:t> </a:t>
            </a:r>
            <a:r>
              <a:rPr lang="en-US" sz="3249" dirty="0" err="1">
                <a:solidFill>
                  <a:srgbClr val="01003B"/>
                </a:solidFill>
                <a:latin typeface="Cabin"/>
              </a:rPr>
              <a:t>điện</a:t>
            </a:r>
            <a:r>
              <a:rPr lang="en-US" sz="3249" dirty="0">
                <a:solidFill>
                  <a:srgbClr val="01003B"/>
                </a:solidFill>
                <a:latin typeface="Cabin"/>
              </a:rPr>
              <a:t> (Piezoelectric).</a:t>
            </a:r>
          </a:p>
        </p:txBody>
      </p:sp>
      <p:sp>
        <p:nvSpPr>
          <p:cNvPr id="7" name="TextBox 7"/>
          <p:cNvSpPr txBox="1"/>
          <p:nvPr/>
        </p:nvSpPr>
        <p:spPr>
          <a:xfrm>
            <a:off x="1689342" y="6178550"/>
            <a:ext cx="13976120" cy="1117600"/>
          </a:xfrm>
          <a:prstGeom prst="rect">
            <a:avLst/>
          </a:prstGeom>
        </p:spPr>
        <p:txBody>
          <a:bodyPr lIns="0" tIns="0" rIns="0" bIns="0" rtlCol="0" anchor="t">
            <a:spAutoFit/>
          </a:bodyPr>
          <a:lstStyle/>
          <a:p>
            <a:pPr marL="701674" lvl="1" indent="-350837">
              <a:lnSpc>
                <a:spcPts val="4549"/>
              </a:lnSpc>
              <a:spcBef>
                <a:spcPct val="0"/>
              </a:spcBef>
              <a:buFont typeface="Arial"/>
              <a:buChar char="•"/>
            </a:pPr>
            <a:r>
              <a:rPr lang="en-US" sz="3249" dirty="0">
                <a:solidFill>
                  <a:srgbClr val="01003B"/>
                </a:solidFill>
                <a:latin typeface="Cabin"/>
              </a:rPr>
              <a:t> </a:t>
            </a:r>
            <a:r>
              <a:rPr lang="en-US" sz="3249" dirty="0" err="1">
                <a:solidFill>
                  <a:srgbClr val="01003B"/>
                </a:solidFill>
                <a:latin typeface="Cabin"/>
              </a:rPr>
              <a:t>Đồng</a:t>
            </a:r>
            <a:r>
              <a:rPr lang="en-US" sz="3249" dirty="0">
                <a:solidFill>
                  <a:srgbClr val="01003B"/>
                </a:solidFill>
                <a:latin typeface="Cabin"/>
              </a:rPr>
              <a:t> </a:t>
            </a:r>
            <a:r>
              <a:rPr lang="en-US" sz="3249" dirty="0" err="1">
                <a:solidFill>
                  <a:srgbClr val="01003B"/>
                </a:solidFill>
                <a:latin typeface="Cabin"/>
              </a:rPr>
              <a:t>thời</a:t>
            </a:r>
            <a:r>
              <a:rPr lang="en-US" sz="3249" dirty="0">
                <a:solidFill>
                  <a:srgbClr val="01003B"/>
                </a:solidFill>
                <a:latin typeface="Cabin"/>
              </a:rPr>
              <a:t>, </a:t>
            </a:r>
            <a:r>
              <a:rPr lang="en-US" sz="3249" dirty="0" err="1">
                <a:solidFill>
                  <a:srgbClr val="01003B"/>
                </a:solidFill>
                <a:latin typeface="Cabin"/>
              </a:rPr>
              <a:t>mô</a:t>
            </a:r>
            <a:r>
              <a:rPr lang="en-US" sz="3249" dirty="0">
                <a:solidFill>
                  <a:srgbClr val="01003B"/>
                </a:solidFill>
                <a:latin typeface="Cabin"/>
              </a:rPr>
              <a:t> </a:t>
            </a:r>
            <a:r>
              <a:rPr lang="en-US" sz="3249" dirty="0" err="1">
                <a:solidFill>
                  <a:srgbClr val="01003B"/>
                </a:solidFill>
                <a:latin typeface="Cabin"/>
              </a:rPr>
              <a:t>phỏng</a:t>
            </a:r>
            <a:r>
              <a:rPr lang="en-US" sz="3249" dirty="0">
                <a:solidFill>
                  <a:srgbClr val="01003B"/>
                </a:solidFill>
                <a:latin typeface="Cabin"/>
              </a:rPr>
              <a:t> </a:t>
            </a:r>
            <a:r>
              <a:rPr lang="en-US" sz="3249" dirty="0" err="1">
                <a:solidFill>
                  <a:srgbClr val="01003B"/>
                </a:solidFill>
                <a:latin typeface="Cabin"/>
              </a:rPr>
              <a:t>tối</a:t>
            </a:r>
            <a:r>
              <a:rPr lang="en-US" sz="3249" dirty="0">
                <a:solidFill>
                  <a:srgbClr val="01003B"/>
                </a:solidFill>
                <a:latin typeface="Cabin"/>
              </a:rPr>
              <a:t> </a:t>
            </a:r>
            <a:r>
              <a:rPr lang="en-US" sz="3249" dirty="0" err="1">
                <a:solidFill>
                  <a:srgbClr val="01003B"/>
                </a:solidFill>
                <a:latin typeface="Cabin"/>
              </a:rPr>
              <a:t>ưu</a:t>
            </a:r>
            <a:r>
              <a:rPr lang="en-US" sz="3249" dirty="0">
                <a:solidFill>
                  <a:srgbClr val="01003B"/>
                </a:solidFill>
                <a:latin typeface="Cabin"/>
              </a:rPr>
              <a:t> </a:t>
            </a:r>
            <a:r>
              <a:rPr lang="en-US" sz="3249" dirty="0" err="1">
                <a:solidFill>
                  <a:srgbClr val="01003B"/>
                </a:solidFill>
                <a:latin typeface="Cabin"/>
              </a:rPr>
              <a:t>bằng</a:t>
            </a:r>
            <a:r>
              <a:rPr lang="en-US" sz="3249" dirty="0">
                <a:solidFill>
                  <a:srgbClr val="01003B"/>
                </a:solidFill>
                <a:latin typeface="Cabin"/>
              </a:rPr>
              <a:t> </a:t>
            </a:r>
            <a:r>
              <a:rPr lang="en-US" sz="3249" dirty="0" err="1">
                <a:solidFill>
                  <a:srgbClr val="01003B"/>
                </a:solidFill>
                <a:latin typeface="Cabin"/>
              </a:rPr>
              <a:t>phần</a:t>
            </a:r>
            <a:r>
              <a:rPr lang="en-US" sz="3249" dirty="0">
                <a:solidFill>
                  <a:srgbClr val="01003B"/>
                </a:solidFill>
                <a:latin typeface="Cabin"/>
              </a:rPr>
              <a:t> </a:t>
            </a:r>
            <a:r>
              <a:rPr lang="en-US" sz="3249" dirty="0" err="1">
                <a:solidFill>
                  <a:srgbClr val="01003B"/>
                </a:solidFill>
                <a:latin typeface="Cabin"/>
              </a:rPr>
              <a:t>mềm</a:t>
            </a:r>
            <a:r>
              <a:rPr lang="en-US" sz="3249" dirty="0">
                <a:solidFill>
                  <a:srgbClr val="01003B"/>
                </a:solidFill>
                <a:latin typeface="Cabin"/>
              </a:rPr>
              <a:t> COMSOL </a:t>
            </a:r>
            <a:r>
              <a:rPr lang="en-US" sz="3249" dirty="0" err="1">
                <a:solidFill>
                  <a:srgbClr val="01003B"/>
                </a:solidFill>
                <a:latin typeface="Cabin"/>
              </a:rPr>
              <a:t>để</a:t>
            </a:r>
            <a:r>
              <a:rPr lang="en-US" sz="3249" dirty="0">
                <a:solidFill>
                  <a:srgbClr val="01003B"/>
                </a:solidFill>
                <a:latin typeface="Cabin"/>
              </a:rPr>
              <a:t> </a:t>
            </a:r>
            <a:r>
              <a:rPr lang="en-US" sz="3249" dirty="0" err="1">
                <a:solidFill>
                  <a:srgbClr val="01003B"/>
                </a:solidFill>
                <a:latin typeface="Cabin"/>
              </a:rPr>
              <a:t>biễu</a:t>
            </a:r>
            <a:r>
              <a:rPr lang="en-US" sz="3249" dirty="0">
                <a:solidFill>
                  <a:srgbClr val="01003B"/>
                </a:solidFill>
                <a:latin typeface="Cabin"/>
              </a:rPr>
              <a:t> </a:t>
            </a:r>
            <a:r>
              <a:rPr lang="en-US" sz="3249" dirty="0" err="1">
                <a:solidFill>
                  <a:srgbClr val="01003B"/>
                </a:solidFill>
                <a:latin typeface="Cabin"/>
              </a:rPr>
              <a:t>diễn</a:t>
            </a:r>
            <a:r>
              <a:rPr lang="en-US" sz="3249" dirty="0">
                <a:solidFill>
                  <a:srgbClr val="01003B"/>
                </a:solidFill>
                <a:latin typeface="Cabin"/>
              </a:rPr>
              <a:t> </a:t>
            </a:r>
            <a:r>
              <a:rPr lang="en-US" sz="3249" dirty="0" err="1">
                <a:solidFill>
                  <a:srgbClr val="01003B"/>
                </a:solidFill>
                <a:latin typeface="Cabin"/>
              </a:rPr>
              <a:t>một</a:t>
            </a:r>
            <a:r>
              <a:rPr lang="en-US" sz="3249" dirty="0">
                <a:solidFill>
                  <a:srgbClr val="01003B"/>
                </a:solidFill>
                <a:latin typeface="Cabin"/>
              </a:rPr>
              <a:t> </a:t>
            </a:r>
            <a:r>
              <a:rPr lang="en-US" sz="3249" dirty="0" err="1">
                <a:solidFill>
                  <a:srgbClr val="01003B"/>
                </a:solidFill>
                <a:latin typeface="Cabin"/>
              </a:rPr>
              <a:t>số</a:t>
            </a:r>
            <a:r>
              <a:rPr lang="en-US" sz="3249" dirty="0">
                <a:solidFill>
                  <a:srgbClr val="01003B"/>
                </a:solidFill>
                <a:latin typeface="Cabin"/>
              </a:rPr>
              <a:t> </a:t>
            </a:r>
            <a:r>
              <a:rPr lang="en-US" sz="3249" dirty="0" err="1">
                <a:solidFill>
                  <a:srgbClr val="01003B"/>
                </a:solidFill>
                <a:latin typeface="Cabin"/>
              </a:rPr>
              <a:t>thông</a:t>
            </a:r>
            <a:r>
              <a:rPr lang="en-US" sz="3249" dirty="0">
                <a:solidFill>
                  <a:srgbClr val="01003B"/>
                </a:solidFill>
                <a:latin typeface="Cabin"/>
              </a:rPr>
              <a:t> </a:t>
            </a:r>
            <a:r>
              <a:rPr lang="en-US" sz="3249" dirty="0" err="1">
                <a:solidFill>
                  <a:srgbClr val="01003B"/>
                </a:solidFill>
                <a:latin typeface="Cabin"/>
              </a:rPr>
              <a:t>số</a:t>
            </a:r>
            <a:r>
              <a:rPr lang="en-US" sz="3249" dirty="0">
                <a:solidFill>
                  <a:srgbClr val="01003B"/>
                </a:solidFill>
                <a:latin typeface="Cabin"/>
              </a:rPr>
              <a:t> </a:t>
            </a:r>
            <a:r>
              <a:rPr lang="en-US" sz="3249" dirty="0" err="1">
                <a:solidFill>
                  <a:srgbClr val="01003B"/>
                </a:solidFill>
                <a:latin typeface="Cabin"/>
              </a:rPr>
              <a:t>cơ</a:t>
            </a:r>
            <a:r>
              <a:rPr lang="en-US" sz="3249" dirty="0">
                <a:solidFill>
                  <a:srgbClr val="01003B"/>
                </a:solidFill>
                <a:latin typeface="Cabin"/>
              </a:rPr>
              <a:t> </a:t>
            </a:r>
            <a:r>
              <a:rPr lang="en-US" sz="3249" dirty="0" err="1">
                <a:solidFill>
                  <a:srgbClr val="01003B"/>
                </a:solidFill>
                <a:latin typeface="Cabin"/>
              </a:rPr>
              <a:t>bản</a:t>
            </a:r>
            <a:r>
              <a:rPr lang="en-US" sz="3249" dirty="0">
                <a:solidFill>
                  <a:srgbClr val="01003B"/>
                </a:solidFill>
                <a:latin typeface="Cabin"/>
              </a:rPr>
              <a:t> </a:t>
            </a:r>
            <a:r>
              <a:rPr lang="en-US" sz="3249" dirty="0" err="1">
                <a:solidFill>
                  <a:srgbClr val="01003B"/>
                </a:solidFill>
                <a:latin typeface="Cabin"/>
              </a:rPr>
              <a:t>như</a:t>
            </a:r>
            <a:r>
              <a:rPr lang="en-US" sz="3249" dirty="0">
                <a:solidFill>
                  <a:srgbClr val="01003B"/>
                </a:solidFill>
                <a:latin typeface="Cabin"/>
              </a:rPr>
              <a:t> flow rate, </a:t>
            </a:r>
            <a:r>
              <a:rPr lang="en-US" sz="3249" dirty="0" err="1">
                <a:solidFill>
                  <a:srgbClr val="01003B"/>
                </a:solidFill>
                <a:latin typeface="Cabin"/>
              </a:rPr>
              <a:t>vận</a:t>
            </a:r>
            <a:r>
              <a:rPr lang="en-US" sz="3249" dirty="0">
                <a:solidFill>
                  <a:srgbClr val="01003B"/>
                </a:solidFill>
                <a:latin typeface="Cabin"/>
              </a:rPr>
              <a:t> </a:t>
            </a:r>
            <a:r>
              <a:rPr lang="en-US" sz="3249" dirty="0" err="1">
                <a:solidFill>
                  <a:srgbClr val="01003B"/>
                </a:solidFill>
                <a:latin typeface="Cabin"/>
              </a:rPr>
              <a:t>tốc</a:t>
            </a:r>
            <a:r>
              <a:rPr lang="en-US" sz="3249" dirty="0">
                <a:solidFill>
                  <a:srgbClr val="01003B"/>
                </a:solidFill>
                <a:latin typeface="Cabin"/>
              </a:rPr>
              <a:t> </a:t>
            </a:r>
            <a:r>
              <a:rPr lang="en-US" sz="3249" dirty="0" err="1">
                <a:solidFill>
                  <a:srgbClr val="01003B"/>
                </a:solidFill>
                <a:latin typeface="Cabin"/>
              </a:rPr>
              <a:t>và</a:t>
            </a:r>
            <a:r>
              <a:rPr lang="en-US" sz="3249" dirty="0">
                <a:solidFill>
                  <a:srgbClr val="01003B"/>
                </a:solidFill>
                <a:latin typeface="Cabin"/>
              </a:rPr>
              <a:t> </a:t>
            </a:r>
            <a:r>
              <a:rPr lang="en-US" sz="3249" dirty="0" err="1">
                <a:solidFill>
                  <a:srgbClr val="01003B"/>
                </a:solidFill>
                <a:latin typeface="Cabin"/>
              </a:rPr>
              <a:t>dòng</a:t>
            </a:r>
            <a:r>
              <a:rPr lang="en-US" sz="3249" dirty="0">
                <a:solidFill>
                  <a:srgbClr val="01003B"/>
                </a:solidFill>
                <a:latin typeface="Cabin"/>
              </a:rPr>
              <a:t> </a:t>
            </a:r>
            <a:r>
              <a:rPr lang="en-US" sz="3249" dirty="0" err="1">
                <a:solidFill>
                  <a:srgbClr val="01003B"/>
                </a:solidFill>
                <a:latin typeface="Cabin"/>
              </a:rPr>
              <a:t>chảy</a:t>
            </a:r>
            <a:r>
              <a:rPr lang="en-US" sz="3249" dirty="0">
                <a:solidFill>
                  <a:srgbClr val="01003B"/>
                </a:solidFill>
                <a:latin typeface="Cabin"/>
              </a:rPr>
              <a:t> </a:t>
            </a:r>
            <a:r>
              <a:rPr lang="en-US" sz="3249" dirty="0" err="1">
                <a:solidFill>
                  <a:srgbClr val="01003B"/>
                </a:solidFill>
                <a:latin typeface="Cabin"/>
              </a:rPr>
              <a:t>của</a:t>
            </a:r>
            <a:r>
              <a:rPr lang="en-US" sz="3249" dirty="0">
                <a:solidFill>
                  <a:srgbClr val="01003B"/>
                </a:solidFill>
                <a:latin typeface="Cabin"/>
              </a:rPr>
              <a:t> </a:t>
            </a:r>
            <a:r>
              <a:rPr lang="en-US" sz="3249" dirty="0" err="1">
                <a:solidFill>
                  <a:srgbClr val="01003B"/>
                </a:solidFill>
                <a:latin typeface="Cabin"/>
              </a:rPr>
              <a:t>chất</a:t>
            </a:r>
            <a:r>
              <a:rPr lang="en-US" sz="3249" dirty="0">
                <a:solidFill>
                  <a:srgbClr val="01003B"/>
                </a:solidFill>
                <a:latin typeface="Cabin"/>
              </a:rPr>
              <a:t> </a:t>
            </a:r>
            <a:r>
              <a:rPr lang="en-US" sz="3249" dirty="0" err="1">
                <a:solidFill>
                  <a:srgbClr val="01003B"/>
                </a:solidFill>
                <a:latin typeface="Cabin"/>
              </a:rPr>
              <a:t>lỏng</a:t>
            </a:r>
            <a:endParaRPr lang="en-US" sz="3249" dirty="0">
              <a:solidFill>
                <a:srgbClr val="01003B"/>
              </a:solidFill>
              <a:latin typeface="Cabin"/>
            </a:endParaRPr>
          </a:p>
        </p:txBody>
      </p:sp>
      <p:sp>
        <p:nvSpPr>
          <p:cNvPr id="8" name="TextBox 8"/>
          <p:cNvSpPr txBox="1"/>
          <p:nvPr/>
        </p:nvSpPr>
        <p:spPr>
          <a:xfrm>
            <a:off x="17259300" y="8989060"/>
            <a:ext cx="21336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66800" y="8001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977653" y="2037669"/>
            <a:ext cx="5563135" cy="5100611"/>
          </a:xfrm>
          <a:custGeom>
            <a:avLst/>
            <a:gdLst/>
            <a:ahLst/>
            <a:cxnLst/>
            <a:rect l="l" t="t" r="r" b="b"/>
            <a:pathLst>
              <a:path w="5563135" h="5100611">
                <a:moveTo>
                  <a:pt x="0" y="0"/>
                </a:moveTo>
                <a:lnTo>
                  <a:pt x="5563135" y="0"/>
                </a:lnTo>
                <a:lnTo>
                  <a:pt x="5563135" y="5100611"/>
                </a:lnTo>
                <a:lnTo>
                  <a:pt x="0" y="5100611"/>
                </a:lnTo>
                <a:lnTo>
                  <a:pt x="0" y="0"/>
                </a:lnTo>
                <a:close/>
              </a:path>
            </a:pathLst>
          </a:custGeom>
          <a:blipFill>
            <a:blip r:embed="rId4"/>
            <a:stretch>
              <a:fillRect/>
            </a:stretch>
          </a:blipFill>
        </p:spPr>
        <p:txBody>
          <a:bodyPr/>
          <a:lstStyle/>
          <a:p>
            <a:endParaRPr lang="en-US"/>
          </a:p>
        </p:txBody>
      </p:sp>
      <p:sp>
        <p:nvSpPr>
          <p:cNvPr id="4" name="Freeform 4"/>
          <p:cNvSpPr/>
          <p:nvPr/>
        </p:nvSpPr>
        <p:spPr>
          <a:xfrm>
            <a:off x="10515258" y="2037669"/>
            <a:ext cx="6191940" cy="5100611"/>
          </a:xfrm>
          <a:custGeom>
            <a:avLst/>
            <a:gdLst/>
            <a:ahLst/>
            <a:cxnLst/>
            <a:rect l="l" t="t" r="r" b="b"/>
            <a:pathLst>
              <a:path w="6191940" h="5100611">
                <a:moveTo>
                  <a:pt x="0" y="0"/>
                </a:moveTo>
                <a:lnTo>
                  <a:pt x="6191941" y="0"/>
                </a:lnTo>
                <a:lnTo>
                  <a:pt x="6191941" y="5100611"/>
                </a:lnTo>
                <a:lnTo>
                  <a:pt x="0" y="5100611"/>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1741709" y="382524"/>
            <a:ext cx="9755386" cy="1168527"/>
          </a:xfrm>
          <a:prstGeom prst="rect">
            <a:avLst/>
          </a:prstGeom>
        </p:spPr>
        <p:txBody>
          <a:bodyPr lIns="0" tIns="0" rIns="0" bIns="0" rtlCol="0" anchor="t">
            <a:spAutoFit/>
          </a:bodyPr>
          <a:lstStyle/>
          <a:p>
            <a:pPr algn="ctr">
              <a:lnSpc>
                <a:spcPts val="9617"/>
              </a:lnSpc>
              <a:spcBef>
                <a:spcPct val="0"/>
              </a:spcBef>
            </a:pPr>
            <a:r>
              <a:rPr lang="en-US" sz="6869">
                <a:solidFill>
                  <a:srgbClr val="000000"/>
                </a:solidFill>
                <a:latin typeface="Be Vietnam Ultra-Bold"/>
              </a:rPr>
              <a:t>Một số hình ảnh thực tế</a:t>
            </a:r>
          </a:p>
        </p:txBody>
      </p:sp>
      <p:sp>
        <p:nvSpPr>
          <p:cNvPr id="6" name="TextBox 6"/>
          <p:cNvSpPr txBox="1"/>
          <p:nvPr/>
        </p:nvSpPr>
        <p:spPr>
          <a:xfrm>
            <a:off x="2773793" y="7566905"/>
            <a:ext cx="3970854" cy="976631"/>
          </a:xfrm>
          <a:prstGeom prst="rect">
            <a:avLst/>
          </a:prstGeom>
        </p:spPr>
        <p:txBody>
          <a:bodyPr lIns="0" tIns="0" rIns="0" bIns="0" rtlCol="0" anchor="t">
            <a:spAutoFit/>
          </a:bodyPr>
          <a:lstStyle/>
          <a:p>
            <a:pPr algn="ctr">
              <a:lnSpc>
                <a:spcPts val="3919"/>
              </a:lnSpc>
            </a:pPr>
            <a:r>
              <a:rPr lang="en-US" sz="2799">
                <a:solidFill>
                  <a:srgbClr val="000000"/>
                </a:solidFill>
                <a:latin typeface="IBM Plex Sans Bold Italics"/>
              </a:rPr>
              <a:t>Piezoelectric Micropump</a:t>
            </a:r>
          </a:p>
          <a:p>
            <a:pPr algn="ctr">
              <a:lnSpc>
                <a:spcPts val="3919"/>
              </a:lnSpc>
              <a:spcBef>
                <a:spcPct val="0"/>
              </a:spcBef>
            </a:pPr>
            <a:r>
              <a:rPr lang="en-US" sz="2799">
                <a:solidFill>
                  <a:srgbClr val="000000"/>
                </a:solidFill>
                <a:latin typeface="IBM Plex Sans Bold Italics"/>
              </a:rPr>
              <a:t>(Vi bơm áp điện)</a:t>
            </a:r>
          </a:p>
        </p:txBody>
      </p:sp>
      <p:sp>
        <p:nvSpPr>
          <p:cNvPr id="7" name="TextBox 7"/>
          <p:cNvSpPr txBox="1"/>
          <p:nvPr/>
        </p:nvSpPr>
        <p:spPr>
          <a:xfrm>
            <a:off x="11810706" y="7566905"/>
            <a:ext cx="3601045" cy="976631"/>
          </a:xfrm>
          <a:prstGeom prst="rect">
            <a:avLst/>
          </a:prstGeom>
        </p:spPr>
        <p:txBody>
          <a:bodyPr lIns="0" tIns="0" rIns="0" bIns="0" rtlCol="0" anchor="t">
            <a:spAutoFit/>
          </a:bodyPr>
          <a:lstStyle/>
          <a:p>
            <a:pPr algn="ctr">
              <a:lnSpc>
                <a:spcPts val="3919"/>
              </a:lnSpc>
            </a:pPr>
            <a:r>
              <a:rPr lang="en-US" sz="2799">
                <a:solidFill>
                  <a:srgbClr val="000000"/>
                </a:solidFill>
                <a:latin typeface="IBM Plex Sans Bold Italics"/>
              </a:rPr>
              <a:t>Peristaltic micropump</a:t>
            </a:r>
          </a:p>
          <a:p>
            <a:pPr algn="ctr">
              <a:lnSpc>
                <a:spcPts val="3919"/>
              </a:lnSpc>
              <a:spcBef>
                <a:spcPct val="0"/>
              </a:spcBef>
            </a:pPr>
            <a:r>
              <a:rPr lang="en-US" sz="2799">
                <a:solidFill>
                  <a:srgbClr val="000000"/>
                </a:solidFill>
                <a:latin typeface="IBM Plex Sans Bold Italics"/>
              </a:rPr>
              <a:t>(Vi bơm nhu động)</a:t>
            </a:r>
          </a:p>
        </p:txBody>
      </p:sp>
      <p:sp>
        <p:nvSpPr>
          <p:cNvPr id="8" name="TextBox 8"/>
          <p:cNvSpPr txBox="1"/>
          <p:nvPr/>
        </p:nvSpPr>
        <p:spPr>
          <a:xfrm>
            <a:off x="17259300" y="8989060"/>
            <a:ext cx="213360" cy="481331"/>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IBM Plex Sans"/>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994537" y="610939"/>
            <a:ext cx="6592340" cy="1076325"/>
          </a:xfrm>
          <a:prstGeom prst="rect">
            <a:avLst/>
          </a:prstGeom>
        </p:spPr>
        <p:txBody>
          <a:bodyPr lIns="0" tIns="0" rIns="0" bIns="0" rtlCol="0" anchor="t">
            <a:spAutoFit/>
          </a:bodyPr>
          <a:lstStyle/>
          <a:p>
            <a:pPr>
              <a:lnSpc>
                <a:spcPts val="8400"/>
              </a:lnSpc>
            </a:pPr>
            <a:r>
              <a:rPr lang="en-US" sz="7000">
                <a:solidFill>
                  <a:srgbClr val="01003B"/>
                </a:solidFill>
                <a:latin typeface="Cabin Bold"/>
              </a:rPr>
              <a:t>Cấu tạo chung</a:t>
            </a:r>
          </a:p>
        </p:txBody>
      </p:sp>
      <p:sp>
        <p:nvSpPr>
          <p:cNvPr id="3" name="Freeform 3"/>
          <p:cNvSpPr/>
          <p:nvPr/>
        </p:nvSpPr>
        <p:spPr>
          <a:xfrm>
            <a:off x="1266263" y="889123"/>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503827" y="2127787"/>
            <a:ext cx="11520339" cy="530861"/>
          </a:xfrm>
          <a:prstGeom prst="rect">
            <a:avLst/>
          </a:prstGeom>
        </p:spPr>
        <p:txBody>
          <a:bodyPr lIns="0" tIns="0" rIns="0" bIns="0" rtlCol="0" anchor="t">
            <a:spAutoFit/>
          </a:bodyPr>
          <a:lstStyle/>
          <a:p>
            <a:pPr>
              <a:lnSpc>
                <a:spcPts val="4339"/>
              </a:lnSpc>
              <a:spcBef>
                <a:spcPct val="0"/>
              </a:spcBef>
            </a:pPr>
            <a:r>
              <a:rPr lang="en-US" sz="3099">
                <a:solidFill>
                  <a:srgbClr val="01003B"/>
                </a:solidFill>
                <a:latin typeface="Cabin"/>
              </a:rPr>
              <a:t>Một hệ bơm vi lượng thông  thường sẽ có 3 thành phần chính:</a:t>
            </a:r>
          </a:p>
        </p:txBody>
      </p:sp>
      <p:sp>
        <p:nvSpPr>
          <p:cNvPr id="5" name="TextBox 5"/>
          <p:cNvSpPr txBox="1"/>
          <p:nvPr/>
        </p:nvSpPr>
        <p:spPr>
          <a:xfrm>
            <a:off x="1507978" y="3068223"/>
            <a:ext cx="8530590" cy="870586"/>
          </a:xfrm>
          <a:prstGeom prst="rect">
            <a:avLst/>
          </a:prstGeom>
        </p:spPr>
        <p:txBody>
          <a:bodyPr lIns="0" tIns="0" rIns="0" bIns="0" rtlCol="0" anchor="t">
            <a:spAutoFit/>
          </a:bodyPr>
          <a:lstStyle/>
          <a:p>
            <a:pPr algn="just">
              <a:lnSpc>
                <a:spcPts val="7139"/>
              </a:lnSpc>
              <a:spcBef>
                <a:spcPct val="0"/>
              </a:spcBef>
            </a:pPr>
            <a:r>
              <a:rPr lang="en-US" sz="5099" dirty="0" err="1">
                <a:solidFill>
                  <a:srgbClr val="01003B"/>
                </a:solidFill>
                <a:latin typeface="Cabin Bold"/>
              </a:rPr>
              <a:t>Khoang</a:t>
            </a:r>
            <a:r>
              <a:rPr lang="en-US" sz="5099" dirty="0">
                <a:solidFill>
                  <a:srgbClr val="01003B"/>
                </a:solidFill>
                <a:latin typeface="Cabin Bold"/>
              </a:rPr>
              <a:t> </a:t>
            </a:r>
            <a:r>
              <a:rPr lang="en-US" sz="5099" dirty="0" err="1">
                <a:solidFill>
                  <a:srgbClr val="01003B"/>
                </a:solidFill>
                <a:latin typeface="Cabin Bold"/>
              </a:rPr>
              <a:t>bơm</a:t>
            </a:r>
            <a:r>
              <a:rPr lang="en-US" sz="5099" dirty="0">
                <a:solidFill>
                  <a:srgbClr val="01003B"/>
                </a:solidFill>
                <a:latin typeface="Cabin Bold"/>
              </a:rPr>
              <a:t> (Pump Chamber)</a:t>
            </a:r>
          </a:p>
        </p:txBody>
      </p:sp>
      <p:sp>
        <p:nvSpPr>
          <p:cNvPr id="6" name="TextBox 6"/>
          <p:cNvSpPr txBox="1"/>
          <p:nvPr/>
        </p:nvSpPr>
        <p:spPr>
          <a:xfrm>
            <a:off x="1507978" y="4348384"/>
            <a:ext cx="8475268" cy="870586"/>
          </a:xfrm>
          <a:prstGeom prst="rect">
            <a:avLst/>
          </a:prstGeom>
        </p:spPr>
        <p:txBody>
          <a:bodyPr lIns="0" tIns="0" rIns="0" bIns="0" rtlCol="0" anchor="t">
            <a:spAutoFit/>
          </a:bodyPr>
          <a:lstStyle/>
          <a:p>
            <a:pPr algn="just">
              <a:lnSpc>
                <a:spcPts val="7139"/>
              </a:lnSpc>
              <a:spcBef>
                <a:spcPct val="0"/>
              </a:spcBef>
            </a:pPr>
            <a:r>
              <a:rPr lang="en-US" sz="5099" dirty="0" err="1">
                <a:solidFill>
                  <a:srgbClr val="01003B"/>
                </a:solidFill>
                <a:latin typeface="Cabin Bold"/>
              </a:rPr>
              <a:t>Bộ</a:t>
            </a:r>
            <a:r>
              <a:rPr lang="en-US" sz="5099" dirty="0">
                <a:solidFill>
                  <a:srgbClr val="01003B"/>
                </a:solidFill>
                <a:latin typeface="Cabin Bold"/>
              </a:rPr>
              <a:t> </a:t>
            </a:r>
            <a:r>
              <a:rPr lang="en-US" sz="5099" dirty="0" err="1">
                <a:solidFill>
                  <a:srgbClr val="01003B"/>
                </a:solidFill>
                <a:latin typeface="Cabin Bold"/>
              </a:rPr>
              <a:t>truyền</a:t>
            </a:r>
            <a:r>
              <a:rPr lang="en-US" sz="5099" dirty="0">
                <a:solidFill>
                  <a:srgbClr val="01003B"/>
                </a:solidFill>
                <a:latin typeface="Cabin Bold"/>
              </a:rPr>
              <a:t> </a:t>
            </a:r>
            <a:r>
              <a:rPr lang="en-US" sz="5099" dirty="0" err="1">
                <a:solidFill>
                  <a:srgbClr val="01003B"/>
                </a:solidFill>
                <a:latin typeface="Cabin Bold"/>
              </a:rPr>
              <a:t>động</a:t>
            </a:r>
            <a:r>
              <a:rPr lang="en-US" sz="5099" dirty="0">
                <a:solidFill>
                  <a:srgbClr val="01003B"/>
                </a:solidFill>
                <a:latin typeface="Cabin Bold"/>
              </a:rPr>
              <a:t> (Actuator)</a:t>
            </a:r>
          </a:p>
        </p:txBody>
      </p:sp>
      <p:sp>
        <p:nvSpPr>
          <p:cNvPr id="7" name="TextBox 7"/>
          <p:cNvSpPr txBox="1"/>
          <p:nvPr/>
        </p:nvSpPr>
        <p:spPr>
          <a:xfrm>
            <a:off x="1515122" y="5628546"/>
            <a:ext cx="9152878" cy="844398"/>
          </a:xfrm>
          <a:prstGeom prst="rect">
            <a:avLst/>
          </a:prstGeom>
        </p:spPr>
        <p:txBody>
          <a:bodyPr wrap="square" lIns="0" tIns="0" rIns="0" bIns="0" rtlCol="0" anchor="t">
            <a:spAutoFit/>
          </a:bodyPr>
          <a:lstStyle/>
          <a:p>
            <a:pPr>
              <a:lnSpc>
                <a:spcPts val="7139"/>
              </a:lnSpc>
              <a:spcBef>
                <a:spcPct val="0"/>
              </a:spcBef>
            </a:pPr>
            <a:r>
              <a:rPr lang="en-US" sz="5099" dirty="0" err="1">
                <a:solidFill>
                  <a:srgbClr val="01003B"/>
                </a:solidFill>
                <a:latin typeface="Cabin Bold"/>
              </a:rPr>
              <a:t>Các</a:t>
            </a:r>
            <a:r>
              <a:rPr lang="vi-VN" sz="5099" dirty="0">
                <a:solidFill>
                  <a:srgbClr val="01003B"/>
                </a:solidFill>
                <a:latin typeface="Cabin Bold"/>
              </a:rPr>
              <a:t> </a:t>
            </a:r>
            <a:r>
              <a:rPr lang="en-US" sz="5099" dirty="0">
                <a:solidFill>
                  <a:srgbClr val="01003B"/>
                </a:solidFill>
                <a:latin typeface="Cabin Bold"/>
              </a:rPr>
              <a:t>van </a:t>
            </a:r>
            <a:r>
              <a:rPr lang="en-US" sz="5099" dirty="0" err="1">
                <a:solidFill>
                  <a:srgbClr val="01003B"/>
                </a:solidFill>
                <a:latin typeface="Cabin Bold"/>
              </a:rPr>
              <a:t>bơm</a:t>
            </a:r>
            <a:r>
              <a:rPr lang="en-US" sz="5099" dirty="0">
                <a:solidFill>
                  <a:srgbClr val="01003B"/>
                </a:solidFill>
                <a:latin typeface="Cabin Bold"/>
              </a:rPr>
              <a:t> </a:t>
            </a:r>
            <a:r>
              <a:rPr lang="en-US" sz="5099" dirty="0" err="1">
                <a:solidFill>
                  <a:srgbClr val="01003B"/>
                </a:solidFill>
                <a:latin typeface="Cabin Bold"/>
              </a:rPr>
              <a:t>một</a:t>
            </a:r>
            <a:r>
              <a:rPr lang="en-US" sz="5099" dirty="0">
                <a:solidFill>
                  <a:srgbClr val="01003B"/>
                </a:solidFill>
                <a:latin typeface="Cabin Bold"/>
              </a:rPr>
              <a:t> </a:t>
            </a:r>
            <a:r>
              <a:rPr lang="en-US" sz="5099" dirty="0" err="1">
                <a:solidFill>
                  <a:srgbClr val="01003B"/>
                </a:solidFill>
                <a:latin typeface="Cabin Bold"/>
              </a:rPr>
              <a:t>chiều</a:t>
            </a:r>
            <a:r>
              <a:rPr lang="en-US" sz="5099" dirty="0">
                <a:solidFill>
                  <a:srgbClr val="01003B"/>
                </a:solidFill>
                <a:latin typeface="Cabin Bold"/>
              </a:rPr>
              <a:t> (Valve)</a:t>
            </a:r>
          </a:p>
        </p:txBody>
      </p:sp>
      <p:sp>
        <p:nvSpPr>
          <p:cNvPr id="8" name="TextBox 8"/>
          <p:cNvSpPr txBox="1"/>
          <p:nvPr/>
        </p:nvSpPr>
        <p:spPr>
          <a:xfrm>
            <a:off x="17259300" y="8989060"/>
            <a:ext cx="21336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54941" y="1981928"/>
            <a:ext cx="7889059" cy="7810169"/>
          </a:xfrm>
          <a:custGeom>
            <a:avLst/>
            <a:gdLst/>
            <a:ahLst/>
            <a:cxnLst/>
            <a:rect l="l" t="t" r="r" b="b"/>
            <a:pathLst>
              <a:path w="7889059" h="7810169">
                <a:moveTo>
                  <a:pt x="0" y="0"/>
                </a:moveTo>
                <a:lnTo>
                  <a:pt x="7889059" y="0"/>
                </a:lnTo>
                <a:lnTo>
                  <a:pt x="7889059" y="7810169"/>
                </a:lnTo>
                <a:lnTo>
                  <a:pt x="0" y="7810169"/>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697739" y="790464"/>
            <a:ext cx="8475268" cy="870586"/>
          </a:xfrm>
          <a:prstGeom prst="rect">
            <a:avLst/>
          </a:prstGeom>
        </p:spPr>
        <p:txBody>
          <a:bodyPr lIns="0" tIns="0" rIns="0" bIns="0" rtlCol="0" anchor="t">
            <a:spAutoFit/>
          </a:bodyPr>
          <a:lstStyle/>
          <a:p>
            <a:pPr algn="just">
              <a:lnSpc>
                <a:spcPts val="7139"/>
              </a:lnSpc>
              <a:spcBef>
                <a:spcPct val="0"/>
              </a:spcBef>
            </a:pPr>
            <a:r>
              <a:rPr lang="en-US" sz="5099">
                <a:solidFill>
                  <a:srgbClr val="01003B"/>
                </a:solidFill>
                <a:latin typeface="Cabin Bold"/>
              </a:rPr>
              <a:t>Bộ truyền động (Actuator)</a:t>
            </a:r>
          </a:p>
        </p:txBody>
      </p:sp>
      <p:sp>
        <p:nvSpPr>
          <p:cNvPr id="5" name="TextBox 5"/>
          <p:cNvSpPr txBox="1"/>
          <p:nvPr/>
        </p:nvSpPr>
        <p:spPr>
          <a:xfrm>
            <a:off x="17217330" y="8989060"/>
            <a:ext cx="297299"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6 </a:t>
            </a:r>
          </a:p>
        </p:txBody>
      </p:sp>
      <p:sp>
        <p:nvSpPr>
          <p:cNvPr id="6" name="TextBox 6"/>
          <p:cNvSpPr txBox="1"/>
          <p:nvPr/>
        </p:nvSpPr>
        <p:spPr>
          <a:xfrm>
            <a:off x="9144000" y="2127787"/>
            <a:ext cx="8494495" cy="1616711"/>
          </a:xfrm>
          <a:prstGeom prst="rect">
            <a:avLst/>
          </a:prstGeom>
        </p:spPr>
        <p:txBody>
          <a:bodyPr lIns="0" tIns="0" rIns="0" bIns="0" rtlCol="0" anchor="t">
            <a:spAutoFit/>
          </a:bodyPr>
          <a:lstStyle/>
          <a:p>
            <a:pPr marL="669281" lvl="1" indent="-334641">
              <a:lnSpc>
                <a:spcPts val="4339"/>
              </a:lnSpc>
              <a:spcBef>
                <a:spcPct val="0"/>
              </a:spcBef>
              <a:buFont typeface="Arial"/>
              <a:buChar char="•"/>
            </a:pPr>
            <a:r>
              <a:rPr lang="en-US" sz="3099" dirty="0" err="1">
                <a:solidFill>
                  <a:srgbClr val="01003B"/>
                </a:solidFill>
                <a:latin typeface="Cabin"/>
              </a:rPr>
              <a:t>Có</a:t>
            </a:r>
            <a:r>
              <a:rPr lang="en-US" sz="3099" dirty="0">
                <a:solidFill>
                  <a:srgbClr val="01003B"/>
                </a:solidFill>
                <a:latin typeface="Cabin"/>
              </a:rPr>
              <a:t> </a:t>
            </a:r>
            <a:r>
              <a:rPr lang="en-US" sz="3099" dirty="0" err="1">
                <a:solidFill>
                  <a:srgbClr val="01003B"/>
                </a:solidFill>
                <a:latin typeface="Cabin"/>
              </a:rPr>
              <a:t>thể</a:t>
            </a:r>
            <a:r>
              <a:rPr lang="en-US" sz="3099" dirty="0">
                <a:solidFill>
                  <a:srgbClr val="01003B"/>
                </a:solidFill>
                <a:latin typeface="Cabin"/>
              </a:rPr>
              <a:t> </a:t>
            </a:r>
            <a:r>
              <a:rPr lang="en-US" sz="3099" dirty="0" err="1">
                <a:solidFill>
                  <a:srgbClr val="01003B"/>
                </a:solidFill>
                <a:latin typeface="Cabin"/>
              </a:rPr>
              <a:t>nói</a:t>
            </a:r>
            <a:r>
              <a:rPr lang="en-US" sz="3099" dirty="0">
                <a:solidFill>
                  <a:srgbClr val="01003B"/>
                </a:solidFill>
                <a:latin typeface="Cabin"/>
              </a:rPr>
              <a:t> </a:t>
            </a:r>
            <a:r>
              <a:rPr lang="en-US" sz="3099" dirty="0" err="1">
                <a:solidFill>
                  <a:srgbClr val="01003B"/>
                </a:solidFill>
                <a:latin typeface="Cabin"/>
              </a:rPr>
              <a:t>đây</a:t>
            </a:r>
            <a:r>
              <a:rPr lang="en-US" sz="3099" dirty="0">
                <a:solidFill>
                  <a:srgbClr val="01003B"/>
                </a:solidFill>
                <a:latin typeface="Cabin"/>
              </a:rPr>
              <a:t> </a:t>
            </a:r>
            <a:r>
              <a:rPr lang="en-US" sz="3099" dirty="0" err="1">
                <a:solidFill>
                  <a:srgbClr val="01003B"/>
                </a:solidFill>
                <a:latin typeface="Cabin"/>
              </a:rPr>
              <a:t>là</a:t>
            </a:r>
            <a:r>
              <a:rPr lang="en-US" sz="3099" dirty="0">
                <a:solidFill>
                  <a:srgbClr val="01003B"/>
                </a:solidFill>
                <a:latin typeface="Cabin"/>
              </a:rPr>
              <a:t> </a:t>
            </a:r>
            <a:r>
              <a:rPr lang="en-US" sz="3099" dirty="0" err="1">
                <a:solidFill>
                  <a:srgbClr val="01003B"/>
                </a:solidFill>
                <a:latin typeface="Cabin"/>
              </a:rPr>
              <a:t>trái</a:t>
            </a:r>
            <a:r>
              <a:rPr lang="en-US" sz="3099" dirty="0">
                <a:solidFill>
                  <a:srgbClr val="01003B"/>
                </a:solidFill>
                <a:latin typeface="Cabin"/>
              </a:rPr>
              <a:t> </a:t>
            </a:r>
            <a:r>
              <a:rPr lang="en-US" sz="3099" dirty="0" err="1">
                <a:solidFill>
                  <a:srgbClr val="01003B"/>
                </a:solidFill>
                <a:latin typeface="Cabin"/>
              </a:rPr>
              <a:t>tim</a:t>
            </a:r>
            <a:r>
              <a:rPr lang="en-US" sz="3099" dirty="0">
                <a:solidFill>
                  <a:srgbClr val="01003B"/>
                </a:solidFill>
                <a:latin typeface="Cabin"/>
              </a:rPr>
              <a:t> </a:t>
            </a:r>
            <a:r>
              <a:rPr lang="en-US" sz="3099" dirty="0" err="1">
                <a:solidFill>
                  <a:srgbClr val="01003B"/>
                </a:solidFill>
                <a:latin typeface="Cabin"/>
              </a:rPr>
              <a:t>của</a:t>
            </a:r>
            <a:r>
              <a:rPr lang="en-US" sz="3099" dirty="0">
                <a:solidFill>
                  <a:srgbClr val="01003B"/>
                </a:solidFill>
                <a:latin typeface="Cabin"/>
              </a:rPr>
              <a:t> </a:t>
            </a:r>
            <a:r>
              <a:rPr lang="en-US" sz="3099" dirty="0" err="1">
                <a:solidFill>
                  <a:srgbClr val="01003B"/>
                </a:solidFill>
                <a:latin typeface="Cabin"/>
              </a:rPr>
              <a:t>hệ</a:t>
            </a:r>
            <a:r>
              <a:rPr lang="en-US" sz="3099" dirty="0">
                <a:solidFill>
                  <a:srgbClr val="01003B"/>
                </a:solidFill>
                <a:latin typeface="Cabin"/>
              </a:rPr>
              <a:t> </a:t>
            </a:r>
            <a:r>
              <a:rPr lang="en-US" sz="3099" dirty="0" err="1">
                <a:solidFill>
                  <a:srgbClr val="01003B"/>
                </a:solidFill>
                <a:latin typeface="Cabin"/>
              </a:rPr>
              <a:t>thống</a:t>
            </a:r>
            <a:r>
              <a:rPr lang="en-US" sz="3099" dirty="0">
                <a:solidFill>
                  <a:srgbClr val="01003B"/>
                </a:solidFill>
                <a:latin typeface="Cabin"/>
              </a:rPr>
              <a:t>, </a:t>
            </a:r>
            <a:r>
              <a:rPr lang="en-US" sz="3099" dirty="0" err="1">
                <a:solidFill>
                  <a:srgbClr val="01003B"/>
                </a:solidFill>
                <a:latin typeface="Cabin"/>
              </a:rPr>
              <a:t>vì</a:t>
            </a:r>
            <a:r>
              <a:rPr lang="en-US" sz="3099" dirty="0">
                <a:solidFill>
                  <a:srgbClr val="01003B"/>
                </a:solidFill>
                <a:latin typeface="Cabin"/>
              </a:rPr>
              <a:t> </a:t>
            </a:r>
            <a:r>
              <a:rPr lang="en-US" sz="3099" dirty="0" err="1">
                <a:solidFill>
                  <a:srgbClr val="01003B"/>
                </a:solidFill>
                <a:latin typeface="Cabin"/>
              </a:rPr>
              <a:t>đây</a:t>
            </a:r>
            <a:r>
              <a:rPr lang="en-US" sz="3099" dirty="0">
                <a:solidFill>
                  <a:srgbClr val="01003B"/>
                </a:solidFill>
                <a:latin typeface="Cabin"/>
              </a:rPr>
              <a:t> </a:t>
            </a:r>
            <a:r>
              <a:rPr lang="en-US" sz="3099" dirty="0" err="1">
                <a:solidFill>
                  <a:srgbClr val="01003B"/>
                </a:solidFill>
                <a:latin typeface="Cabin"/>
              </a:rPr>
              <a:t>là</a:t>
            </a:r>
            <a:r>
              <a:rPr lang="en-US" sz="3099" dirty="0">
                <a:solidFill>
                  <a:srgbClr val="01003B"/>
                </a:solidFill>
                <a:latin typeface="Cabin"/>
              </a:rPr>
              <a:t> </a:t>
            </a:r>
            <a:r>
              <a:rPr lang="en-US" sz="3099" dirty="0" err="1">
                <a:solidFill>
                  <a:srgbClr val="01003B"/>
                </a:solidFill>
                <a:latin typeface="Cabin"/>
              </a:rPr>
              <a:t>thành</a:t>
            </a:r>
            <a:r>
              <a:rPr lang="en-US" sz="3099" dirty="0">
                <a:solidFill>
                  <a:srgbClr val="01003B"/>
                </a:solidFill>
                <a:latin typeface="Cabin"/>
              </a:rPr>
              <a:t> </a:t>
            </a:r>
            <a:r>
              <a:rPr lang="en-US" sz="3099" dirty="0" err="1">
                <a:solidFill>
                  <a:srgbClr val="01003B"/>
                </a:solidFill>
                <a:latin typeface="Cabin"/>
              </a:rPr>
              <a:t>phần</a:t>
            </a:r>
            <a:r>
              <a:rPr lang="en-US" sz="3099" dirty="0">
                <a:solidFill>
                  <a:srgbClr val="01003B"/>
                </a:solidFill>
                <a:latin typeface="Cabin"/>
              </a:rPr>
              <a:t> </a:t>
            </a:r>
            <a:r>
              <a:rPr lang="en-US" sz="3099" dirty="0" err="1">
                <a:solidFill>
                  <a:srgbClr val="01003B"/>
                </a:solidFill>
                <a:latin typeface="Cabin"/>
              </a:rPr>
              <a:t>chính</a:t>
            </a:r>
            <a:r>
              <a:rPr lang="en-US" sz="3099" dirty="0">
                <a:solidFill>
                  <a:srgbClr val="01003B"/>
                </a:solidFill>
                <a:latin typeface="Cabin"/>
              </a:rPr>
              <a:t> </a:t>
            </a:r>
            <a:r>
              <a:rPr lang="en-US" sz="3099" dirty="0" err="1">
                <a:solidFill>
                  <a:srgbClr val="01003B"/>
                </a:solidFill>
                <a:latin typeface="Cabin"/>
              </a:rPr>
              <a:t>để</a:t>
            </a:r>
            <a:r>
              <a:rPr lang="en-US" sz="3099" dirty="0">
                <a:solidFill>
                  <a:srgbClr val="01003B"/>
                </a:solidFill>
                <a:latin typeface="Cabin"/>
              </a:rPr>
              <a:t> micropump </a:t>
            </a:r>
            <a:r>
              <a:rPr lang="en-US" sz="3099" dirty="0" err="1">
                <a:solidFill>
                  <a:srgbClr val="01003B"/>
                </a:solidFill>
                <a:latin typeface="Cabin"/>
              </a:rPr>
              <a:t>có</a:t>
            </a:r>
            <a:r>
              <a:rPr lang="en-US" sz="3099" dirty="0">
                <a:solidFill>
                  <a:srgbClr val="01003B"/>
                </a:solidFill>
                <a:latin typeface="Cabin"/>
              </a:rPr>
              <a:t> </a:t>
            </a:r>
            <a:r>
              <a:rPr lang="en-US" sz="3099" dirty="0" err="1">
                <a:solidFill>
                  <a:srgbClr val="01003B"/>
                </a:solidFill>
                <a:latin typeface="Cabin"/>
              </a:rPr>
              <a:t>thể</a:t>
            </a:r>
            <a:r>
              <a:rPr lang="en-US" sz="3099" dirty="0">
                <a:solidFill>
                  <a:srgbClr val="01003B"/>
                </a:solidFill>
                <a:latin typeface="Cabin"/>
              </a:rPr>
              <a:t> </a:t>
            </a:r>
            <a:r>
              <a:rPr lang="en-US" sz="3099" dirty="0" err="1">
                <a:solidFill>
                  <a:srgbClr val="01003B"/>
                </a:solidFill>
                <a:latin typeface="Cabin"/>
              </a:rPr>
              <a:t>hoạt</a:t>
            </a:r>
            <a:r>
              <a:rPr lang="en-US" sz="3099" dirty="0">
                <a:solidFill>
                  <a:srgbClr val="01003B"/>
                </a:solidFill>
                <a:latin typeface="Cabin"/>
              </a:rPr>
              <a:t> </a:t>
            </a:r>
            <a:r>
              <a:rPr lang="en-US" sz="3099" dirty="0" err="1">
                <a:solidFill>
                  <a:srgbClr val="01003B"/>
                </a:solidFill>
                <a:latin typeface="Cabin"/>
              </a:rPr>
              <a:t>động</a:t>
            </a:r>
            <a:r>
              <a:rPr lang="en-US" sz="3099" dirty="0">
                <a:solidFill>
                  <a:srgbClr val="01003B"/>
                </a:solidFill>
                <a:latin typeface="Cabin"/>
              </a:rPr>
              <a:t>.</a:t>
            </a:r>
          </a:p>
        </p:txBody>
      </p:sp>
      <p:sp>
        <p:nvSpPr>
          <p:cNvPr id="7" name="TextBox 7"/>
          <p:cNvSpPr txBox="1"/>
          <p:nvPr/>
        </p:nvSpPr>
        <p:spPr>
          <a:xfrm>
            <a:off x="9201806" y="4686676"/>
            <a:ext cx="8436690" cy="1073786"/>
          </a:xfrm>
          <a:prstGeom prst="rect">
            <a:avLst/>
          </a:prstGeom>
        </p:spPr>
        <p:txBody>
          <a:bodyPr lIns="0" tIns="0" rIns="0" bIns="0" rtlCol="0" anchor="t">
            <a:spAutoFit/>
          </a:bodyPr>
          <a:lstStyle/>
          <a:p>
            <a:pPr marL="669281" lvl="1" indent="-334641">
              <a:lnSpc>
                <a:spcPts val="4339"/>
              </a:lnSpc>
              <a:spcBef>
                <a:spcPct val="0"/>
              </a:spcBef>
              <a:buFont typeface="Arial"/>
              <a:buChar char="•"/>
            </a:pPr>
            <a:r>
              <a:rPr lang="en-US" sz="3099" dirty="0" err="1">
                <a:solidFill>
                  <a:srgbClr val="01003B"/>
                </a:solidFill>
                <a:latin typeface="Cabin"/>
              </a:rPr>
              <a:t>Bộ</a:t>
            </a:r>
            <a:r>
              <a:rPr lang="en-US" sz="3099" dirty="0">
                <a:solidFill>
                  <a:srgbClr val="01003B"/>
                </a:solidFill>
                <a:latin typeface="Cabin"/>
              </a:rPr>
              <a:t> </a:t>
            </a:r>
            <a:r>
              <a:rPr lang="en-US" sz="3099" dirty="0" err="1">
                <a:solidFill>
                  <a:srgbClr val="01003B"/>
                </a:solidFill>
                <a:latin typeface="Cabin"/>
              </a:rPr>
              <a:t>truyền</a:t>
            </a:r>
            <a:r>
              <a:rPr lang="en-US" sz="3099" dirty="0">
                <a:solidFill>
                  <a:srgbClr val="01003B"/>
                </a:solidFill>
                <a:latin typeface="Cabin"/>
              </a:rPr>
              <a:t> </a:t>
            </a:r>
            <a:r>
              <a:rPr lang="en-US" sz="3099" dirty="0" err="1">
                <a:solidFill>
                  <a:srgbClr val="01003B"/>
                </a:solidFill>
                <a:latin typeface="Cabin"/>
              </a:rPr>
              <a:t>động</a:t>
            </a:r>
            <a:r>
              <a:rPr lang="en-US" sz="3099" dirty="0">
                <a:solidFill>
                  <a:srgbClr val="01003B"/>
                </a:solidFill>
                <a:latin typeface="Cabin"/>
              </a:rPr>
              <a:t> </a:t>
            </a:r>
            <a:r>
              <a:rPr lang="en-US" sz="3099" dirty="0" err="1">
                <a:solidFill>
                  <a:srgbClr val="01003B"/>
                </a:solidFill>
                <a:latin typeface="Cabin"/>
              </a:rPr>
              <a:t>thường</a:t>
            </a:r>
            <a:r>
              <a:rPr lang="en-US" sz="3099" dirty="0">
                <a:solidFill>
                  <a:srgbClr val="01003B"/>
                </a:solidFill>
                <a:latin typeface="Cabin"/>
              </a:rPr>
              <a:t> </a:t>
            </a:r>
            <a:r>
              <a:rPr lang="en-US" sz="3099" dirty="0" err="1">
                <a:solidFill>
                  <a:srgbClr val="01003B"/>
                </a:solidFill>
                <a:latin typeface="Cabin"/>
              </a:rPr>
              <a:t>sẽ</a:t>
            </a:r>
            <a:r>
              <a:rPr lang="en-US" sz="3099" dirty="0">
                <a:solidFill>
                  <a:srgbClr val="01003B"/>
                </a:solidFill>
                <a:latin typeface="Cabin"/>
              </a:rPr>
              <a:t> </a:t>
            </a:r>
            <a:r>
              <a:rPr lang="en-US" sz="3099" dirty="0" err="1">
                <a:solidFill>
                  <a:srgbClr val="01003B"/>
                </a:solidFill>
                <a:latin typeface="Cabin"/>
              </a:rPr>
              <a:t>được</a:t>
            </a:r>
            <a:r>
              <a:rPr lang="en-US" sz="3099" dirty="0">
                <a:solidFill>
                  <a:srgbClr val="01003B"/>
                </a:solidFill>
                <a:latin typeface="Cabin"/>
              </a:rPr>
              <a:t> </a:t>
            </a:r>
            <a:r>
              <a:rPr lang="en-US" sz="3099" dirty="0" err="1">
                <a:solidFill>
                  <a:srgbClr val="01003B"/>
                </a:solidFill>
                <a:latin typeface="Cabin"/>
              </a:rPr>
              <a:t>gắn</a:t>
            </a:r>
            <a:r>
              <a:rPr lang="en-US" sz="3099" dirty="0">
                <a:solidFill>
                  <a:srgbClr val="01003B"/>
                </a:solidFill>
                <a:latin typeface="Cabin"/>
              </a:rPr>
              <a:t> </a:t>
            </a:r>
            <a:r>
              <a:rPr lang="en-US" sz="3099" dirty="0" err="1">
                <a:solidFill>
                  <a:srgbClr val="01003B"/>
                </a:solidFill>
                <a:latin typeface="Cabin"/>
              </a:rPr>
              <a:t>với</a:t>
            </a:r>
            <a:r>
              <a:rPr lang="en-US" sz="3099" dirty="0">
                <a:solidFill>
                  <a:srgbClr val="01003B"/>
                </a:solidFill>
                <a:latin typeface="Cabin"/>
              </a:rPr>
              <a:t> </a:t>
            </a:r>
            <a:r>
              <a:rPr lang="en-US" sz="3099" dirty="0" err="1">
                <a:solidFill>
                  <a:srgbClr val="01003B"/>
                </a:solidFill>
                <a:latin typeface="Cabin"/>
              </a:rPr>
              <a:t>một</a:t>
            </a:r>
            <a:r>
              <a:rPr lang="en-US" sz="3099" dirty="0">
                <a:solidFill>
                  <a:srgbClr val="01003B"/>
                </a:solidFill>
                <a:latin typeface="Cabin"/>
              </a:rPr>
              <a:t> </a:t>
            </a:r>
            <a:r>
              <a:rPr lang="en-US" sz="3099" dirty="0" err="1">
                <a:solidFill>
                  <a:srgbClr val="01003B"/>
                </a:solidFill>
                <a:latin typeface="Cabin"/>
              </a:rPr>
              <a:t>màng</a:t>
            </a:r>
            <a:r>
              <a:rPr lang="en-US" sz="3099" dirty="0">
                <a:solidFill>
                  <a:srgbClr val="01003B"/>
                </a:solidFill>
                <a:latin typeface="Cabin"/>
              </a:rPr>
              <a:t> </a:t>
            </a:r>
            <a:r>
              <a:rPr lang="en-US" sz="3099" dirty="0" err="1">
                <a:solidFill>
                  <a:srgbClr val="01003B"/>
                </a:solidFill>
                <a:latin typeface="Cabin"/>
              </a:rPr>
              <a:t>mỏng</a:t>
            </a:r>
            <a:r>
              <a:rPr lang="en-US" sz="3099" dirty="0">
                <a:solidFill>
                  <a:srgbClr val="01003B"/>
                </a:solidFill>
                <a:latin typeface="Cabin"/>
              </a:rPr>
              <a:t> </a:t>
            </a:r>
            <a:r>
              <a:rPr lang="en-US" sz="3099" dirty="0" err="1">
                <a:solidFill>
                  <a:srgbClr val="01003B"/>
                </a:solidFill>
                <a:latin typeface="Cabin"/>
              </a:rPr>
              <a:t>linh</a:t>
            </a:r>
            <a:r>
              <a:rPr lang="en-US" sz="3099" dirty="0">
                <a:solidFill>
                  <a:srgbClr val="01003B"/>
                </a:solidFill>
                <a:latin typeface="Cabin"/>
              </a:rPr>
              <a:t> </a:t>
            </a:r>
            <a:r>
              <a:rPr lang="en-US" sz="3099" dirty="0" err="1">
                <a:solidFill>
                  <a:srgbClr val="01003B"/>
                </a:solidFill>
                <a:latin typeface="Cabin"/>
              </a:rPr>
              <a:t>hoạt</a:t>
            </a:r>
            <a:r>
              <a:rPr lang="en-US" sz="3099" dirty="0">
                <a:solidFill>
                  <a:srgbClr val="01003B"/>
                </a:solidFill>
                <a:latin typeface="Cabin"/>
              </a:rPr>
              <a:t> (Membrane).</a:t>
            </a:r>
          </a:p>
        </p:txBody>
      </p:sp>
      <p:sp>
        <p:nvSpPr>
          <p:cNvPr id="8" name="TextBox 8"/>
          <p:cNvSpPr txBox="1"/>
          <p:nvPr/>
        </p:nvSpPr>
        <p:spPr>
          <a:xfrm>
            <a:off x="9201806" y="6702640"/>
            <a:ext cx="8057494" cy="1073786"/>
          </a:xfrm>
          <a:prstGeom prst="rect">
            <a:avLst/>
          </a:prstGeom>
        </p:spPr>
        <p:txBody>
          <a:bodyPr lIns="0" tIns="0" rIns="0" bIns="0" rtlCol="0" anchor="t">
            <a:spAutoFit/>
          </a:bodyPr>
          <a:lstStyle/>
          <a:p>
            <a:pPr marL="669281" lvl="1" indent="-334641">
              <a:lnSpc>
                <a:spcPts val="4339"/>
              </a:lnSpc>
              <a:spcBef>
                <a:spcPct val="0"/>
              </a:spcBef>
              <a:buFont typeface="Arial"/>
              <a:buChar char="•"/>
            </a:pPr>
            <a:r>
              <a:rPr lang="en-US" sz="3099" dirty="0">
                <a:solidFill>
                  <a:srgbClr val="01003B"/>
                </a:solidFill>
                <a:latin typeface="Cabin"/>
              </a:rPr>
              <a:t>Ta </a:t>
            </a:r>
            <a:r>
              <a:rPr lang="en-US" sz="3099" dirty="0" err="1">
                <a:solidFill>
                  <a:srgbClr val="01003B"/>
                </a:solidFill>
                <a:latin typeface="Cabin"/>
              </a:rPr>
              <a:t>sẽ</a:t>
            </a:r>
            <a:r>
              <a:rPr lang="en-US" sz="3099" dirty="0">
                <a:solidFill>
                  <a:srgbClr val="01003B"/>
                </a:solidFill>
                <a:latin typeface="Cabin"/>
              </a:rPr>
              <a:t> </a:t>
            </a:r>
            <a:r>
              <a:rPr lang="en-US" sz="3099" dirty="0" err="1">
                <a:solidFill>
                  <a:srgbClr val="01003B"/>
                </a:solidFill>
                <a:latin typeface="Cabin"/>
              </a:rPr>
              <a:t>sử</a:t>
            </a:r>
            <a:r>
              <a:rPr lang="en-US" sz="3099" dirty="0">
                <a:solidFill>
                  <a:srgbClr val="01003B"/>
                </a:solidFill>
                <a:latin typeface="Cabin"/>
              </a:rPr>
              <a:t> </a:t>
            </a:r>
            <a:r>
              <a:rPr lang="en-US" sz="3099" dirty="0" err="1">
                <a:solidFill>
                  <a:srgbClr val="01003B"/>
                </a:solidFill>
                <a:latin typeface="Cabin"/>
              </a:rPr>
              <a:t>dụng</a:t>
            </a:r>
            <a:r>
              <a:rPr lang="en-US" sz="3099" dirty="0">
                <a:solidFill>
                  <a:srgbClr val="01003B"/>
                </a:solidFill>
                <a:latin typeface="Cabin"/>
              </a:rPr>
              <a:t> </a:t>
            </a:r>
            <a:r>
              <a:rPr lang="en-US" sz="3099" dirty="0" err="1">
                <a:solidFill>
                  <a:srgbClr val="01003B"/>
                </a:solidFill>
                <a:latin typeface="Cabin"/>
              </a:rPr>
              <a:t>vật</a:t>
            </a:r>
            <a:r>
              <a:rPr lang="en-US" sz="3099" dirty="0">
                <a:solidFill>
                  <a:srgbClr val="01003B"/>
                </a:solidFill>
                <a:latin typeface="Cabin"/>
              </a:rPr>
              <a:t> </a:t>
            </a:r>
            <a:r>
              <a:rPr lang="en-US" sz="3099" dirty="0" err="1">
                <a:solidFill>
                  <a:srgbClr val="01003B"/>
                </a:solidFill>
                <a:latin typeface="Cabin"/>
              </a:rPr>
              <a:t>liệu</a:t>
            </a:r>
            <a:r>
              <a:rPr lang="en-US" sz="3099" dirty="0">
                <a:solidFill>
                  <a:srgbClr val="01003B"/>
                </a:solidFill>
                <a:latin typeface="Cabin"/>
              </a:rPr>
              <a:t> </a:t>
            </a:r>
            <a:r>
              <a:rPr lang="en-US" sz="3099" dirty="0" err="1">
                <a:solidFill>
                  <a:srgbClr val="01003B"/>
                </a:solidFill>
                <a:latin typeface="Cabin"/>
              </a:rPr>
              <a:t>áp</a:t>
            </a:r>
            <a:r>
              <a:rPr lang="en-US" sz="3099" dirty="0">
                <a:solidFill>
                  <a:srgbClr val="01003B"/>
                </a:solidFill>
                <a:latin typeface="Cabin"/>
              </a:rPr>
              <a:t> </a:t>
            </a:r>
            <a:r>
              <a:rPr lang="en-US" sz="3099" dirty="0" err="1">
                <a:solidFill>
                  <a:srgbClr val="01003B"/>
                </a:solidFill>
                <a:latin typeface="Cabin"/>
              </a:rPr>
              <a:t>điện</a:t>
            </a:r>
            <a:r>
              <a:rPr lang="en-US" sz="3099" dirty="0">
                <a:solidFill>
                  <a:srgbClr val="01003B"/>
                </a:solidFill>
                <a:latin typeface="Cabin"/>
              </a:rPr>
              <a:t> (piezoelectric) PZT </a:t>
            </a:r>
            <a:r>
              <a:rPr lang="en-US" sz="3099" dirty="0" err="1">
                <a:solidFill>
                  <a:srgbClr val="01003B"/>
                </a:solidFill>
                <a:latin typeface="Cabin"/>
              </a:rPr>
              <a:t>trong</a:t>
            </a:r>
            <a:r>
              <a:rPr lang="en-US" sz="3099" dirty="0">
                <a:solidFill>
                  <a:srgbClr val="01003B"/>
                </a:solidFill>
                <a:latin typeface="Cabin"/>
              </a:rPr>
              <a:t> </a:t>
            </a:r>
            <a:r>
              <a:rPr lang="en-US" sz="3099" dirty="0" err="1">
                <a:solidFill>
                  <a:srgbClr val="01003B"/>
                </a:solidFill>
                <a:latin typeface="Cabin"/>
              </a:rPr>
              <a:t>thiết</a:t>
            </a:r>
            <a:r>
              <a:rPr lang="en-US" sz="3099" dirty="0">
                <a:solidFill>
                  <a:srgbClr val="01003B"/>
                </a:solidFill>
                <a:latin typeface="Cabin"/>
              </a:rPr>
              <a:t> </a:t>
            </a:r>
            <a:r>
              <a:rPr lang="en-US" sz="3099" dirty="0" err="1">
                <a:solidFill>
                  <a:srgbClr val="01003B"/>
                </a:solidFill>
                <a:latin typeface="Cabin"/>
              </a:rPr>
              <a:t>bị</a:t>
            </a:r>
            <a:r>
              <a:rPr lang="en-US" sz="3099" dirty="0">
                <a:solidFill>
                  <a:srgbClr val="01003B"/>
                </a:solidFill>
                <a:latin typeface="Cabin"/>
              </a:rPr>
              <a:t> </a:t>
            </a:r>
            <a:r>
              <a:rPr lang="en-US" sz="3099" dirty="0" err="1">
                <a:solidFill>
                  <a:srgbClr val="01003B"/>
                </a:solidFill>
                <a:latin typeface="Cabin"/>
              </a:rPr>
              <a:t>được</a:t>
            </a:r>
            <a:r>
              <a:rPr lang="en-US" sz="3099" dirty="0">
                <a:solidFill>
                  <a:srgbClr val="01003B"/>
                </a:solidFill>
                <a:latin typeface="Cabin"/>
              </a:rPr>
              <a:t> </a:t>
            </a:r>
            <a:r>
              <a:rPr lang="en-US" sz="3099" dirty="0" err="1">
                <a:solidFill>
                  <a:srgbClr val="01003B"/>
                </a:solidFill>
                <a:latin typeface="Cabin"/>
              </a:rPr>
              <a:t>mô</a:t>
            </a:r>
            <a:r>
              <a:rPr lang="en-US" sz="3099" dirty="0">
                <a:solidFill>
                  <a:srgbClr val="01003B"/>
                </a:solidFill>
                <a:latin typeface="Cabin"/>
              </a:rPr>
              <a:t> </a:t>
            </a:r>
            <a:r>
              <a:rPr lang="en-US" sz="3099" dirty="0" err="1">
                <a:solidFill>
                  <a:srgbClr val="01003B"/>
                </a:solidFill>
                <a:latin typeface="Cabin"/>
              </a:rPr>
              <a:t>phỏng</a:t>
            </a:r>
            <a:r>
              <a:rPr lang="en-US" sz="3099" dirty="0">
                <a:solidFill>
                  <a:srgbClr val="01003B"/>
                </a:solidFill>
                <a:latin typeface="Cabin"/>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897788" y="790464"/>
            <a:ext cx="8530590" cy="870586"/>
          </a:xfrm>
          <a:prstGeom prst="rect">
            <a:avLst/>
          </a:prstGeom>
        </p:spPr>
        <p:txBody>
          <a:bodyPr lIns="0" tIns="0" rIns="0" bIns="0" rtlCol="0" anchor="t">
            <a:spAutoFit/>
          </a:bodyPr>
          <a:lstStyle/>
          <a:p>
            <a:pPr algn="just">
              <a:lnSpc>
                <a:spcPts val="7139"/>
              </a:lnSpc>
              <a:spcBef>
                <a:spcPct val="0"/>
              </a:spcBef>
            </a:pPr>
            <a:r>
              <a:rPr lang="en-US" sz="5099">
                <a:solidFill>
                  <a:srgbClr val="01003B"/>
                </a:solidFill>
                <a:latin typeface="Cabin Bold"/>
              </a:rPr>
              <a:t>Khoang bơm (Pump Chamber)</a:t>
            </a:r>
          </a:p>
        </p:txBody>
      </p:sp>
      <p:sp>
        <p:nvSpPr>
          <p:cNvPr id="4" name="TextBox 4"/>
          <p:cNvSpPr txBox="1"/>
          <p:nvPr/>
        </p:nvSpPr>
        <p:spPr>
          <a:xfrm>
            <a:off x="1266264" y="2151382"/>
            <a:ext cx="10087536" cy="1073786"/>
          </a:xfrm>
          <a:prstGeom prst="rect">
            <a:avLst/>
          </a:prstGeom>
        </p:spPr>
        <p:txBody>
          <a:bodyPr wrap="square" lIns="0" tIns="0" rIns="0" bIns="0" rtlCol="0" anchor="t">
            <a:spAutoFit/>
          </a:bodyPr>
          <a:lstStyle/>
          <a:p>
            <a:pPr marL="669281" lvl="1" indent="-334641">
              <a:lnSpc>
                <a:spcPts val="4339"/>
              </a:lnSpc>
              <a:spcBef>
                <a:spcPct val="0"/>
              </a:spcBef>
              <a:buFont typeface="Arial"/>
              <a:buChar char="•"/>
            </a:pPr>
            <a:r>
              <a:rPr lang="en-US" sz="3099" dirty="0" err="1">
                <a:solidFill>
                  <a:srgbClr val="01003B"/>
                </a:solidFill>
                <a:latin typeface="Cabin"/>
              </a:rPr>
              <a:t>Khoang</a:t>
            </a:r>
            <a:r>
              <a:rPr lang="en-US" sz="3099" dirty="0">
                <a:solidFill>
                  <a:srgbClr val="01003B"/>
                </a:solidFill>
                <a:latin typeface="Cabin"/>
              </a:rPr>
              <a:t> </a:t>
            </a:r>
            <a:r>
              <a:rPr lang="en-US" sz="3099" dirty="0" err="1">
                <a:solidFill>
                  <a:srgbClr val="01003B"/>
                </a:solidFill>
                <a:latin typeface="Cabin"/>
              </a:rPr>
              <a:t>bơm</a:t>
            </a:r>
            <a:r>
              <a:rPr lang="en-US" sz="3099" dirty="0">
                <a:solidFill>
                  <a:srgbClr val="01003B"/>
                </a:solidFill>
                <a:latin typeface="Cabin"/>
              </a:rPr>
              <a:t> </a:t>
            </a:r>
            <a:r>
              <a:rPr lang="en-US" sz="3099" dirty="0" err="1">
                <a:solidFill>
                  <a:srgbClr val="01003B"/>
                </a:solidFill>
                <a:latin typeface="Cabin"/>
              </a:rPr>
              <a:t>là</a:t>
            </a:r>
            <a:r>
              <a:rPr lang="en-US" sz="3099" dirty="0">
                <a:solidFill>
                  <a:srgbClr val="01003B"/>
                </a:solidFill>
                <a:latin typeface="Cabin"/>
              </a:rPr>
              <a:t> </a:t>
            </a:r>
            <a:r>
              <a:rPr lang="en-US" sz="3099" dirty="0" err="1">
                <a:solidFill>
                  <a:srgbClr val="01003B"/>
                </a:solidFill>
                <a:latin typeface="Cabin"/>
              </a:rPr>
              <a:t>phần</a:t>
            </a:r>
            <a:r>
              <a:rPr lang="en-US" sz="3099" dirty="0">
                <a:solidFill>
                  <a:srgbClr val="01003B"/>
                </a:solidFill>
                <a:latin typeface="Cabin"/>
              </a:rPr>
              <a:t> </a:t>
            </a:r>
            <a:r>
              <a:rPr lang="en-US" sz="3099" dirty="0" err="1">
                <a:solidFill>
                  <a:srgbClr val="01003B"/>
                </a:solidFill>
                <a:latin typeface="Cabin"/>
              </a:rPr>
              <a:t>chiếm</a:t>
            </a:r>
            <a:r>
              <a:rPr lang="en-US" sz="3099" dirty="0">
                <a:solidFill>
                  <a:srgbClr val="01003B"/>
                </a:solidFill>
                <a:latin typeface="Cabin"/>
              </a:rPr>
              <a:t> </a:t>
            </a:r>
            <a:r>
              <a:rPr lang="en-US" sz="3099" dirty="0" err="1">
                <a:solidFill>
                  <a:srgbClr val="01003B"/>
                </a:solidFill>
                <a:latin typeface="Cabin"/>
              </a:rPr>
              <a:t>diện</a:t>
            </a:r>
            <a:r>
              <a:rPr lang="en-US" sz="3099" dirty="0">
                <a:solidFill>
                  <a:srgbClr val="01003B"/>
                </a:solidFill>
                <a:latin typeface="Cabin"/>
              </a:rPr>
              <a:t> </a:t>
            </a:r>
            <a:r>
              <a:rPr lang="en-US" sz="3099" dirty="0" err="1">
                <a:solidFill>
                  <a:srgbClr val="01003B"/>
                </a:solidFill>
                <a:latin typeface="Cabin"/>
              </a:rPr>
              <a:t>tích</a:t>
            </a:r>
            <a:r>
              <a:rPr lang="en-US" sz="3099" dirty="0">
                <a:solidFill>
                  <a:srgbClr val="01003B"/>
                </a:solidFill>
                <a:latin typeface="Cabin"/>
              </a:rPr>
              <a:t> </a:t>
            </a:r>
            <a:r>
              <a:rPr lang="en-US" sz="3099" dirty="0" err="1">
                <a:solidFill>
                  <a:srgbClr val="01003B"/>
                </a:solidFill>
                <a:latin typeface="Cabin"/>
              </a:rPr>
              <a:t>lớn</a:t>
            </a:r>
            <a:r>
              <a:rPr lang="en-US" sz="3099" dirty="0">
                <a:solidFill>
                  <a:srgbClr val="01003B"/>
                </a:solidFill>
                <a:latin typeface="Cabin"/>
              </a:rPr>
              <a:t> </a:t>
            </a:r>
            <a:r>
              <a:rPr lang="en-US" sz="3099" dirty="0" err="1">
                <a:solidFill>
                  <a:srgbClr val="01003B"/>
                </a:solidFill>
                <a:latin typeface="Cabin"/>
              </a:rPr>
              <a:t>nhất</a:t>
            </a:r>
            <a:r>
              <a:rPr lang="en-US" sz="3099" dirty="0">
                <a:solidFill>
                  <a:srgbClr val="01003B"/>
                </a:solidFill>
                <a:latin typeface="Cabin"/>
              </a:rPr>
              <a:t> </a:t>
            </a:r>
            <a:r>
              <a:rPr lang="en-US" sz="3099" dirty="0" err="1">
                <a:solidFill>
                  <a:srgbClr val="01003B"/>
                </a:solidFill>
                <a:latin typeface="Cabin"/>
              </a:rPr>
              <a:t>có</a:t>
            </a:r>
            <a:r>
              <a:rPr lang="en-US" sz="3099" dirty="0">
                <a:solidFill>
                  <a:srgbClr val="01003B"/>
                </a:solidFill>
                <a:latin typeface="Cabin"/>
              </a:rPr>
              <a:t> </a:t>
            </a:r>
            <a:r>
              <a:rPr lang="en-US" sz="3099" dirty="0" err="1">
                <a:solidFill>
                  <a:srgbClr val="01003B"/>
                </a:solidFill>
                <a:latin typeface="Cabin"/>
              </a:rPr>
              <a:t>cấu</a:t>
            </a:r>
            <a:r>
              <a:rPr lang="en-US" sz="3099" dirty="0">
                <a:solidFill>
                  <a:srgbClr val="01003B"/>
                </a:solidFill>
                <a:latin typeface="Cabin"/>
              </a:rPr>
              <a:t> </a:t>
            </a:r>
            <a:r>
              <a:rPr lang="en-US" sz="3099" dirty="0" err="1">
                <a:solidFill>
                  <a:srgbClr val="01003B"/>
                </a:solidFill>
                <a:latin typeface="Cabin"/>
              </a:rPr>
              <a:t>tạo</a:t>
            </a:r>
            <a:r>
              <a:rPr lang="en-US" sz="3099" dirty="0">
                <a:solidFill>
                  <a:srgbClr val="01003B"/>
                </a:solidFill>
                <a:latin typeface="Cabin"/>
              </a:rPr>
              <a:t> </a:t>
            </a:r>
            <a:r>
              <a:rPr lang="en-US" sz="3099" dirty="0" err="1">
                <a:solidFill>
                  <a:srgbClr val="01003B"/>
                </a:solidFill>
                <a:latin typeface="Cabin"/>
              </a:rPr>
              <a:t>bằng</a:t>
            </a:r>
            <a:r>
              <a:rPr lang="en-US" sz="3099" dirty="0">
                <a:solidFill>
                  <a:srgbClr val="01003B"/>
                </a:solidFill>
                <a:latin typeface="Cabin"/>
              </a:rPr>
              <a:t> </a:t>
            </a:r>
            <a:r>
              <a:rPr lang="en-US" sz="3099" dirty="0" err="1">
                <a:solidFill>
                  <a:srgbClr val="01003B"/>
                </a:solidFill>
                <a:latin typeface="Cabin"/>
              </a:rPr>
              <a:t>các</a:t>
            </a:r>
            <a:r>
              <a:rPr lang="en-US" sz="3099" dirty="0">
                <a:solidFill>
                  <a:srgbClr val="01003B"/>
                </a:solidFill>
                <a:latin typeface="Cabin"/>
              </a:rPr>
              <a:t> </a:t>
            </a:r>
            <a:r>
              <a:rPr lang="en-US" sz="3099" dirty="0" err="1">
                <a:solidFill>
                  <a:srgbClr val="01003B"/>
                </a:solidFill>
                <a:latin typeface="Cabin"/>
              </a:rPr>
              <a:t>vật</a:t>
            </a:r>
            <a:r>
              <a:rPr lang="en-US" sz="3099" dirty="0">
                <a:solidFill>
                  <a:srgbClr val="01003B"/>
                </a:solidFill>
                <a:latin typeface="Cabin"/>
              </a:rPr>
              <a:t> </a:t>
            </a:r>
            <a:r>
              <a:rPr lang="en-US" sz="3099" dirty="0" err="1">
                <a:solidFill>
                  <a:srgbClr val="01003B"/>
                </a:solidFill>
                <a:latin typeface="Cabin"/>
              </a:rPr>
              <a:t>liệu</a:t>
            </a:r>
            <a:r>
              <a:rPr lang="en-US" sz="3099" dirty="0">
                <a:solidFill>
                  <a:srgbClr val="01003B"/>
                </a:solidFill>
                <a:latin typeface="Cabin"/>
              </a:rPr>
              <a:t> </a:t>
            </a:r>
            <a:r>
              <a:rPr lang="vi-VN" sz="3099" dirty="0">
                <a:solidFill>
                  <a:srgbClr val="01003B"/>
                </a:solidFill>
                <a:latin typeface="Cabin"/>
              </a:rPr>
              <a:t>như PDMS, giấy, thủy tinh, </a:t>
            </a:r>
            <a:r>
              <a:rPr lang="vi-VN" sz="3099" dirty="0" err="1">
                <a:solidFill>
                  <a:srgbClr val="01003B"/>
                </a:solidFill>
                <a:latin typeface="Cabin"/>
              </a:rPr>
              <a:t>hydrogel</a:t>
            </a:r>
            <a:r>
              <a:rPr lang="vi-VN" sz="3099" dirty="0">
                <a:solidFill>
                  <a:srgbClr val="01003B"/>
                </a:solidFill>
                <a:latin typeface="Cabin"/>
              </a:rPr>
              <a:t>,…</a:t>
            </a:r>
            <a:endParaRPr lang="en-US" sz="3099" dirty="0">
              <a:solidFill>
                <a:srgbClr val="01003B"/>
              </a:solidFill>
              <a:latin typeface="Cabin"/>
            </a:endParaRPr>
          </a:p>
        </p:txBody>
      </p:sp>
      <p:sp>
        <p:nvSpPr>
          <p:cNvPr id="5" name="Freeform 5"/>
          <p:cNvSpPr/>
          <p:nvPr/>
        </p:nvSpPr>
        <p:spPr>
          <a:xfrm>
            <a:off x="1028700" y="5808408"/>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897788" y="5570172"/>
            <a:ext cx="11361012" cy="844398"/>
          </a:xfrm>
          <a:prstGeom prst="rect">
            <a:avLst/>
          </a:prstGeom>
        </p:spPr>
        <p:txBody>
          <a:bodyPr wrap="square" lIns="0" tIns="0" rIns="0" bIns="0" rtlCol="0" anchor="t">
            <a:spAutoFit/>
          </a:bodyPr>
          <a:lstStyle/>
          <a:p>
            <a:pPr>
              <a:lnSpc>
                <a:spcPts val="7139"/>
              </a:lnSpc>
              <a:spcBef>
                <a:spcPct val="0"/>
              </a:spcBef>
            </a:pPr>
            <a:r>
              <a:rPr lang="en-US" sz="5100" dirty="0" err="1">
                <a:solidFill>
                  <a:srgbClr val="01003B"/>
                </a:solidFill>
                <a:latin typeface="Cabin Bold"/>
              </a:rPr>
              <a:t>Các</a:t>
            </a:r>
            <a:r>
              <a:rPr lang="en-US" sz="5100" dirty="0">
                <a:solidFill>
                  <a:srgbClr val="01003B"/>
                </a:solidFill>
                <a:latin typeface="Cabin Bold"/>
              </a:rPr>
              <a:t> van </a:t>
            </a:r>
            <a:r>
              <a:rPr lang="en-US" sz="5100" dirty="0" err="1">
                <a:solidFill>
                  <a:srgbClr val="01003B"/>
                </a:solidFill>
                <a:latin typeface="Cabin Bold"/>
              </a:rPr>
              <a:t>bơm</a:t>
            </a:r>
            <a:r>
              <a:rPr lang="en-US" sz="5100" dirty="0">
                <a:solidFill>
                  <a:srgbClr val="01003B"/>
                </a:solidFill>
                <a:latin typeface="Cabin Bold"/>
              </a:rPr>
              <a:t> </a:t>
            </a:r>
            <a:r>
              <a:rPr lang="en-US" sz="5100" dirty="0" err="1">
                <a:solidFill>
                  <a:srgbClr val="01003B"/>
                </a:solidFill>
                <a:latin typeface="Cabin Bold"/>
              </a:rPr>
              <a:t>một</a:t>
            </a:r>
            <a:r>
              <a:rPr lang="en-US" sz="5100" dirty="0">
                <a:solidFill>
                  <a:srgbClr val="01003B"/>
                </a:solidFill>
                <a:latin typeface="Cabin Bold"/>
              </a:rPr>
              <a:t> </a:t>
            </a:r>
            <a:r>
              <a:rPr lang="en-US" sz="5100" dirty="0" err="1">
                <a:solidFill>
                  <a:srgbClr val="01003B"/>
                </a:solidFill>
                <a:latin typeface="Cabin Bold"/>
              </a:rPr>
              <a:t>chiều</a:t>
            </a:r>
            <a:r>
              <a:rPr lang="en-US" sz="5100" dirty="0">
                <a:solidFill>
                  <a:srgbClr val="01003B"/>
                </a:solidFill>
                <a:latin typeface="Cabin Bold"/>
              </a:rPr>
              <a:t> (Check valve)</a:t>
            </a:r>
          </a:p>
        </p:txBody>
      </p:sp>
      <p:sp>
        <p:nvSpPr>
          <p:cNvPr id="7" name="TextBox 7"/>
          <p:cNvSpPr txBox="1"/>
          <p:nvPr/>
        </p:nvSpPr>
        <p:spPr>
          <a:xfrm>
            <a:off x="1266264" y="6926532"/>
            <a:ext cx="12144936" cy="511743"/>
          </a:xfrm>
          <a:prstGeom prst="rect">
            <a:avLst/>
          </a:prstGeom>
        </p:spPr>
        <p:txBody>
          <a:bodyPr wrap="square" lIns="0" tIns="0" rIns="0" bIns="0" rtlCol="0" anchor="t">
            <a:spAutoFit/>
          </a:bodyPr>
          <a:lstStyle/>
          <a:p>
            <a:pPr marL="669281" lvl="1" indent="-334641">
              <a:lnSpc>
                <a:spcPts val="4339"/>
              </a:lnSpc>
              <a:spcBef>
                <a:spcPct val="0"/>
              </a:spcBef>
              <a:buFont typeface="Arial"/>
              <a:buChar char="•"/>
            </a:pPr>
            <a:r>
              <a:rPr lang="en-US" sz="3099" dirty="0" err="1">
                <a:solidFill>
                  <a:srgbClr val="01003B"/>
                </a:solidFill>
                <a:latin typeface="Cabin"/>
              </a:rPr>
              <a:t>Là</a:t>
            </a:r>
            <a:r>
              <a:rPr lang="en-US" sz="3099" dirty="0">
                <a:solidFill>
                  <a:srgbClr val="01003B"/>
                </a:solidFill>
                <a:latin typeface="Cabin"/>
              </a:rPr>
              <a:t> </a:t>
            </a:r>
            <a:r>
              <a:rPr lang="en-US" sz="3099" dirty="0" err="1">
                <a:solidFill>
                  <a:srgbClr val="01003B"/>
                </a:solidFill>
                <a:latin typeface="Cabin"/>
              </a:rPr>
              <a:t>các</a:t>
            </a:r>
            <a:r>
              <a:rPr lang="en-US" sz="3099" dirty="0">
                <a:solidFill>
                  <a:srgbClr val="01003B"/>
                </a:solidFill>
                <a:latin typeface="Cabin"/>
              </a:rPr>
              <a:t> </a:t>
            </a:r>
            <a:r>
              <a:rPr lang="en-US" sz="3099" dirty="0" err="1">
                <a:solidFill>
                  <a:srgbClr val="01003B"/>
                </a:solidFill>
                <a:latin typeface="Cabin"/>
              </a:rPr>
              <a:t>lối</a:t>
            </a:r>
            <a:r>
              <a:rPr lang="en-US" sz="3099" dirty="0">
                <a:solidFill>
                  <a:srgbClr val="01003B"/>
                </a:solidFill>
                <a:latin typeface="Cabin"/>
              </a:rPr>
              <a:t> </a:t>
            </a:r>
            <a:r>
              <a:rPr lang="en-US" sz="3099" dirty="0" err="1">
                <a:solidFill>
                  <a:srgbClr val="01003B"/>
                </a:solidFill>
                <a:latin typeface="Cabin"/>
              </a:rPr>
              <a:t>vào</a:t>
            </a:r>
            <a:r>
              <a:rPr lang="en-US" sz="3099" dirty="0">
                <a:solidFill>
                  <a:srgbClr val="01003B"/>
                </a:solidFill>
                <a:latin typeface="Cabin"/>
              </a:rPr>
              <a:t> (inlet) </a:t>
            </a:r>
            <a:r>
              <a:rPr lang="en-US" sz="3099" dirty="0" err="1">
                <a:solidFill>
                  <a:srgbClr val="01003B"/>
                </a:solidFill>
                <a:latin typeface="Cabin"/>
              </a:rPr>
              <a:t>và</a:t>
            </a:r>
            <a:r>
              <a:rPr lang="en-US" sz="3099" dirty="0">
                <a:solidFill>
                  <a:srgbClr val="01003B"/>
                </a:solidFill>
                <a:latin typeface="Cabin"/>
              </a:rPr>
              <a:t> </a:t>
            </a:r>
            <a:r>
              <a:rPr lang="en-US" sz="3099" dirty="0" err="1">
                <a:solidFill>
                  <a:srgbClr val="01003B"/>
                </a:solidFill>
                <a:latin typeface="Cabin"/>
              </a:rPr>
              <a:t>lối</a:t>
            </a:r>
            <a:r>
              <a:rPr lang="en-US" sz="3099" dirty="0">
                <a:solidFill>
                  <a:srgbClr val="01003B"/>
                </a:solidFill>
                <a:latin typeface="Cabin"/>
              </a:rPr>
              <a:t> </a:t>
            </a:r>
            <a:r>
              <a:rPr lang="en-US" sz="3099" dirty="0" err="1">
                <a:solidFill>
                  <a:srgbClr val="01003B"/>
                </a:solidFill>
                <a:latin typeface="Cabin"/>
              </a:rPr>
              <a:t>ra</a:t>
            </a:r>
            <a:r>
              <a:rPr lang="en-US" sz="3099" dirty="0">
                <a:solidFill>
                  <a:srgbClr val="01003B"/>
                </a:solidFill>
                <a:latin typeface="Cabin"/>
              </a:rPr>
              <a:t> (outlet) </a:t>
            </a:r>
            <a:r>
              <a:rPr lang="en-US" sz="3099" dirty="0" err="1">
                <a:solidFill>
                  <a:srgbClr val="01003B"/>
                </a:solidFill>
                <a:latin typeface="Cabin"/>
              </a:rPr>
              <a:t>của</a:t>
            </a:r>
            <a:r>
              <a:rPr lang="en-US" sz="3099" dirty="0">
                <a:solidFill>
                  <a:srgbClr val="01003B"/>
                </a:solidFill>
                <a:latin typeface="Cabin"/>
              </a:rPr>
              <a:t> </a:t>
            </a:r>
            <a:r>
              <a:rPr lang="en-US" sz="3099" dirty="0" err="1">
                <a:solidFill>
                  <a:srgbClr val="01003B"/>
                </a:solidFill>
                <a:latin typeface="Cabin"/>
              </a:rPr>
              <a:t>hệ</a:t>
            </a:r>
            <a:r>
              <a:rPr lang="en-US" sz="3099" dirty="0">
                <a:solidFill>
                  <a:srgbClr val="01003B"/>
                </a:solidFill>
                <a:latin typeface="Cabin"/>
              </a:rPr>
              <a:t> </a:t>
            </a:r>
            <a:r>
              <a:rPr lang="en-US" sz="3099" dirty="0" err="1">
                <a:solidFill>
                  <a:srgbClr val="01003B"/>
                </a:solidFill>
                <a:latin typeface="Cabin"/>
              </a:rPr>
              <a:t>thống</a:t>
            </a:r>
            <a:r>
              <a:rPr lang="en-US" sz="3099" dirty="0">
                <a:solidFill>
                  <a:srgbClr val="01003B"/>
                </a:solidFill>
                <a:latin typeface="Cabin"/>
              </a:rPr>
              <a:t> vi </a:t>
            </a:r>
            <a:r>
              <a:rPr lang="en-US" sz="3099" dirty="0" err="1">
                <a:solidFill>
                  <a:srgbClr val="01003B"/>
                </a:solidFill>
                <a:latin typeface="Cabin"/>
              </a:rPr>
              <a:t>bơm</a:t>
            </a:r>
            <a:r>
              <a:rPr lang="vi-VN" sz="3099" dirty="0">
                <a:solidFill>
                  <a:srgbClr val="01003B"/>
                </a:solidFill>
                <a:latin typeface="Cabin"/>
              </a:rPr>
              <a:t>. </a:t>
            </a:r>
            <a:endParaRPr lang="en-US" sz="3099" dirty="0">
              <a:solidFill>
                <a:srgbClr val="01003B"/>
              </a:solidFill>
              <a:latin typeface="Cabin"/>
            </a:endParaRPr>
          </a:p>
        </p:txBody>
      </p:sp>
      <p:sp>
        <p:nvSpPr>
          <p:cNvPr id="8" name="TextBox 8"/>
          <p:cNvSpPr txBox="1"/>
          <p:nvPr/>
        </p:nvSpPr>
        <p:spPr>
          <a:xfrm>
            <a:off x="1266264" y="3710943"/>
            <a:ext cx="12449736" cy="1063176"/>
          </a:xfrm>
          <a:prstGeom prst="rect">
            <a:avLst/>
          </a:prstGeom>
        </p:spPr>
        <p:txBody>
          <a:bodyPr wrap="square" lIns="0" tIns="0" rIns="0" bIns="0" rtlCol="0" anchor="t">
            <a:spAutoFit/>
          </a:bodyPr>
          <a:lstStyle/>
          <a:p>
            <a:pPr marL="669281" lvl="1" indent="-334641">
              <a:lnSpc>
                <a:spcPts val="4339"/>
              </a:lnSpc>
              <a:spcBef>
                <a:spcPct val="0"/>
              </a:spcBef>
              <a:buFont typeface="Arial"/>
              <a:buChar char="•"/>
            </a:pPr>
            <a:r>
              <a:rPr lang="en-US" sz="3099" dirty="0">
                <a:solidFill>
                  <a:srgbClr val="01003B"/>
                </a:solidFill>
                <a:latin typeface="Cabin"/>
              </a:rPr>
              <a:t>Trong </a:t>
            </a:r>
            <a:r>
              <a:rPr lang="en-US" sz="3099" dirty="0" err="1">
                <a:solidFill>
                  <a:srgbClr val="01003B"/>
                </a:solidFill>
                <a:latin typeface="Cabin"/>
              </a:rPr>
              <a:t>bài</a:t>
            </a:r>
            <a:r>
              <a:rPr lang="en-US" sz="3099" dirty="0">
                <a:solidFill>
                  <a:srgbClr val="01003B"/>
                </a:solidFill>
                <a:latin typeface="Cabin"/>
              </a:rPr>
              <a:t> </a:t>
            </a:r>
            <a:r>
              <a:rPr lang="en-US" sz="3099" dirty="0" err="1">
                <a:solidFill>
                  <a:srgbClr val="01003B"/>
                </a:solidFill>
                <a:latin typeface="Cabin"/>
              </a:rPr>
              <a:t>mô</a:t>
            </a:r>
            <a:r>
              <a:rPr lang="en-US" sz="3099" dirty="0">
                <a:solidFill>
                  <a:srgbClr val="01003B"/>
                </a:solidFill>
                <a:latin typeface="Cabin"/>
              </a:rPr>
              <a:t> </a:t>
            </a:r>
            <a:r>
              <a:rPr lang="en-US" sz="3099" dirty="0" err="1">
                <a:solidFill>
                  <a:srgbClr val="01003B"/>
                </a:solidFill>
                <a:latin typeface="Cabin"/>
              </a:rPr>
              <a:t>phỏng</a:t>
            </a:r>
            <a:r>
              <a:rPr lang="en-US" sz="3099" dirty="0">
                <a:solidFill>
                  <a:srgbClr val="01003B"/>
                </a:solidFill>
                <a:latin typeface="Cabin"/>
              </a:rPr>
              <a:t> </a:t>
            </a:r>
            <a:r>
              <a:rPr lang="en-US" sz="3099" dirty="0" err="1">
                <a:solidFill>
                  <a:srgbClr val="01003B"/>
                </a:solidFill>
                <a:latin typeface="Cabin"/>
              </a:rPr>
              <a:t>này</a:t>
            </a:r>
            <a:r>
              <a:rPr lang="en-US" sz="3099" dirty="0">
                <a:solidFill>
                  <a:srgbClr val="01003B"/>
                </a:solidFill>
                <a:latin typeface="Cabin"/>
              </a:rPr>
              <a:t> </a:t>
            </a:r>
            <a:r>
              <a:rPr lang="en-US" sz="3099" dirty="0" err="1">
                <a:solidFill>
                  <a:srgbClr val="01003B"/>
                </a:solidFill>
                <a:latin typeface="Cabin"/>
              </a:rPr>
              <a:t>chúng</a:t>
            </a:r>
            <a:r>
              <a:rPr lang="en-US" sz="3099" dirty="0">
                <a:solidFill>
                  <a:srgbClr val="01003B"/>
                </a:solidFill>
                <a:latin typeface="Cabin"/>
              </a:rPr>
              <a:t> ta </a:t>
            </a:r>
            <a:r>
              <a:rPr lang="en-US" sz="3099" dirty="0" err="1">
                <a:solidFill>
                  <a:srgbClr val="01003B"/>
                </a:solidFill>
                <a:latin typeface="Cabin"/>
              </a:rPr>
              <a:t>sẽ</a:t>
            </a:r>
            <a:r>
              <a:rPr lang="en-US" sz="3099" dirty="0">
                <a:solidFill>
                  <a:srgbClr val="01003B"/>
                </a:solidFill>
                <a:latin typeface="Cabin"/>
              </a:rPr>
              <a:t> </a:t>
            </a:r>
            <a:r>
              <a:rPr lang="en-US" sz="3099" dirty="0" err="1">
                <a:solidFill>
                  <a:srgbClr val="01003B"/>
                </a:solidFill>
                <a:latin typeface="Cabin"/>
              </a:rPr>
              <a:t>sử</a:t>
            </a:r>
            <a:r>
              <a:rPr lang="en-US" sz="3099" dirty="0">
                <a:solidFill>
                  <a:srgbClr val="01003B"/>
                </a:solidFill>
                <a:latin typeface="Cabin"/>
              </a:rPr>
              <a:t> </a:t>
            </a:r>
            <a:r>
              <a:rPr lang="en-US" sz="3099" dirty="0" err="1">
                <a:solidFill>
                  <a:srgbClr val="01003B"/>
                </a:solidFill>
                <a:latin typeface="Cabin"/>
              </a:rPr>
              <a:t>dụng</a:t>
            </a:r>
            <a:r>
              <a:rPr lang="en-US" sz="3099" dirty="0">
                <a:solidFill>
                  <a:srgbClr val="01003B"/>
                </a:solidFill>
                <a:latin typeface="Cabin"/>
              </a:rPr>
              <a:t> PDMS (Polydimethylsiloxane)</a:t>
            </a:r>
          </a:p>
        </p:txBody>
      </p:sp>
      <p:sp>
        <p:nvSpPr>
          <p:cNvPr id="9" name="TextBox 9"/>
          <p:cNvSpPr txBox="1"/>
          <p:nvPr/>
        </p:nvSpPr>
        <p:spPr>
          <a:xfrm>
            <a:off x="17259300" y="8989060"/>
            <a:ext cx="21336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28700" y="1028700"/>
            <a:ext cx="475127" cy="489363"/>
          </a:xfrm>
          <a:custGeom>
            <a:avLst/>
            <a:gdLst/>
            <a:ahLst/>
            <a:cxnLst/>
            <a:rect l="l" t="t" r="r" b="b"/>
            <a:pathLst>
              <a:path w="475127" h="489363">
                <a:moveTo>
                  <a:pt x="0" y="0"/>
                </a:moveTo>
                <a:lnTo>
                  <a:pt x="475127" y="0"/>
                </a:lnTo>
                <a:lnTo>
                  <a:pt x="475127" y="489363"/>
                </a:lnTo>
                <a:lnTo>
                  <a:pt x="0" y="4893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11070812" y="2613746"/>
            <a:ext cx="6401848" cy="5237875"/>
          </a:xfrm>
          <a:prstGeom prst="rect">
            <a:avLst/>
          </a:prstGeom>
        </p:spPr>
      </p:pic>
      <p:grpSp>
        <p:nvGrpSpPr>
          <p:cNvPr id="4" name="Group 4"/>
          <p:cNvGrpSpPr/>
          <p:nvPr/>
        </p:nvGrpSpPr>
        <p:grpSpPr>
          <a:xfrm>
            <a:off x="1840197" y="666951"/>
            <a:ext cx="8010305" cy="2233946"/>
            <a:chOff x="0" y="0"/>
            <a:chExt cx="10680407" cy="2978595"/>
          </a:xfrm>
        </p:grpSpPr>
        <p:sp>
          <p:nvSpPr>
            <p:cNvPr id="5" name="TextBox 5"/>
            <p:cNvSpPr txBox="1"/>
            <p:nvPr/>
          </p:nvSpPr>
          <p:spPr>
            <a:xfrm>
              <a:off x="0" y="0"/>
              <a:ext cx="10680407" cy="1384300"/>
            </a:xfrm>
            <a:prstGeom prst="rect">
              <a:avLst/>
            </a:prstGeom>
          </p:spPr>
          <p:txBody>
            <a:bodyPr lIns="0" tIns="0" rIns="0" bIns="0" rtlCol="0" anchor="t">
              <a:spAutoFit/>
            </a:bodyPr>
            <a:lstStyle/>
            <a:p>
              <a:pPr>
                <a:lnSpc>
                  <a:spcPts val="8238"/>
                </a:lnSpc>
              </a:pPr>
              <a:r>
                <a:rPr lang="en-US" sz="6865">
                  <a:solidFill>
                    <a:srgbClr val="01003B"/>
                  </a:solidFill>
                  <a:latin typeface="Cabin Bold"/>
                </a:rPr>
                <a:t>Nguyên lý cơ bản</a:t>
              </a:r>
            </a:p>
          </p:txBody>
        </p:sp>
        <p:sp>
          <p:nvSpPr>
            <p:cNvPr id="6" name="TextBox 6"/>
            <p:cNvSpPr txBox="1"/>
            <p:nvPr/>
          </p:nvSpPr>
          <p:spPr>
            <a:xfrm>
              <a:off x="0" y="2269375"/>
              <a:ext cx="8731492" cy="709220"/>
            </a:xfrm>
            <a:prstGeom prst="rect">
              <a:avLst/>
            </a:prstGeom>
          </p:spPr>
          <p:txBody>
            <a:bodyPr lIns="0" tIns="0" rIns="0" bIns="0" rtlCol="0" anchor="t">
              <a:spAutoFit/>
            </a:bodyPr>
            <a:lstStyle/>
            <a:p>
              <a:pPr algn="l">
                <a:lnSpc>
                  <a:spcPts val="4544"/>
                </a:lnSpc>
              </a:pPr>
              <a:endParaRPr/>
            </a:p>
          </p:txBody>
        </p:sp>
      </p:grpSp>
      <p:sp>
        <p:nvSpPr>
          <p:cNvPr id="7" name="TextBox 7"/>
          <p:cNvSpPr txBox="1"/>
          <p:nvPr/>
        </p:nvSpPr>
        <p:spPr>
          <a:xfrm>
            <a:off x="1188547" y="4107300"/>
            <a:ext cx="9425968" cy="1616710"/>
          </a:xfrm>
          <a:prstGeom prst="rect">
            <a:avLst/>
          </a:prstGeom>
        </p:spPr>
        <p:txBody>
          <a:bodyPr lIns="0" tIns="0" rIns="0" bIns="0" rtlCol="0" anchor="t">
            <a:spAutoFit/>
          </a:bodyPr>
          <a:lstStyle/>
          <a:p>
            <a:pPr marL="669291" lvl="1" indent="-334646">
              <a:lnSpc>
                <a:spcPts val="4340"/>
              </a:lnSpc>
              <a:spcBef>
                <a:spcPct val="0"/>
              </a:spcBef>
              <a:buFont typeface="Arial"/>
              <a:buChar char="•"/>
            </a:pPr>
            <a:r>
              <a:rPr lang="en-US" sz="3100" dirty="0">
                <a:solidFill>
                  <a:srgbClr val="01003B"/>
                </a:solidFill>
                <a:latin typeface="Cabin"/>
              </a:rPr>
              <a:t>Khi </a:t>
            </a:r>
            <a:r>
              <a:rPr lang="en-US" sz="3100" dirty="0" err="1">
                <a:solidFill>
                  <a:srgbClr val="01003B"/>
                </a:solidFill>
                <a:latin typeface="Cabin"/>
              </a:rPr>
              <a:t>cấp</a:t>
            </a:r>
            <a:r>
              <a:rPr lang="en-US" sz="3100" dirty="0">
                <a:solidFill>
                  <a:srgbClr val="01003B"/>
                </a:solidFill>
                <a:latin typeface="Cabin"/>
              </a:rPr>
              <a:t> </a:t>
            </a:r>
            <a:r>
              <a:rPr lang="en-US" sz="3100" dirty="0" err="1">
                <a:solidFill>
                  <a:srgbClr val="01003B"/>
                </a:solidFill>
                <a:latin typeface="Cabin"/>
              </a:rPr>
              <a:t>cho</a:t>
            </a:r>
            <a:r>
              <a:rPr lang="en-US" sz="3100" dirty="0">
                <a:solidFill>
                  <a:srgbClr val="01003B"/>
                </a:solidFill>
                <a:latin typeface="Cabin"/>
              </a:rPr>
              <a:t> PZT </a:t>
            </a:r>
            <a:r>
              <a:rPr lang="en-US" sz="3100" dirty="0" err="1">
                <a:solidFill>
                  <a:srgbClr val="01003B"/>
                </a:solidFill>
                <a:latin typeface="Cabin"/>
              </a:rPr>
              <a:t>điện</a:t>
            </a:r>
            <a:r>
              <a:rPr lang="en-US" sz="3100" dirty="0">
                <a:solidFill>
                  <a:srgbClr val="01003B"/>
                </a:solidFill>
                <a:latin typeface="Cabin"/>
              </a:rPr>
              <a:t> </a:t>
            </a:r>
            <a:r>
              <a:rPr lang="en-US" sz="3100" dirty="0" err="1">
                <a:solidFill>
                  <a:srgbClr val="01003B"/>
                </a:solidFill>
                <a:latin typeface="Cabin"/>
              </a:rPr>
              <a:t>áp</a:t>
            </a:r>
            <a:r>
              <a:rPr lang="en-US" sz="3100" dirty="0">
                <a:solidFill>
                  <a:srgbClr val="01003B"/>
                </a:solidFill>
                <a:latin typeface="Cabin"/>
              </a:rPr>
              <a:t> U = -U, </a:t>
            </a:r>
            <a:r>
              <a:rPr lang="en-US" sz="3100" dirty="0" err="1">
                <a:solidFill>
                  <a:srgbClr val="01003B"/>
                </a:solidFill>
                <a:latin typeface="Cabin"/>
              </a:rPr>
              <a:t>sẽ</a:t>
            </a:r>
            <a:r>
              <a:rPr lang="en-US" sz="3100" dirty="0">
                <a:solidFill>
                  <a:srgbClr val="01003B"/>
                </a:solidFill>
                <a:latin typeface="Cabin"/>
              </a:rPr>
              <a:t> </a:t>
            </a:r>
            <a:r>
              <a:rPr lang="en-US" sz="3100" dirty="0" err="1">
                <a:solidFill>
                  <a:srgbClr val="01003B"/>
                </a:solidFill>
                <a:latin typeface="Cabin"/>
              </a:rPr>
              <a:t>tạo</a:t>
            </a:r>
            <a:r>
              <a:rPr lang="en-US" sz="3100" dirty="0">
                <a:solidFill>
                  <a:srgbClr val="01003B"/>
                </a:solidFill>
                <a:latin typeface="Cabin"/>
              </a:rPr>
              <a:t> </a:t>
            </a:r>
            <a:r>
              <a:rPr lang="en-US" sz="3100" dirty="0" err="1">
                <a:solidFill>
                  <a:srgbClr val="01003B"/>
                </a:solidFill>
                <a:latin typeface="Cabin"/>
              </a:rPr>
              <a:t>ra</a:t>
            </a:r>
            <a:r>
              <a:rPr lang="en-US" sz="3100" dirty="0">
                <a:solidFill>
                  <a:srgbClr val="01003B"/>
                </a:solidFill>
                <a:latin typeface="Cabin"/>
              </a:rPr>
              <a:t> </a:t>
            </a:r>
            <a:r>
              <a:rPr lang="en-US" sz="3100" dirty="0" err="1">
                <a:solidFill>
                  <a:srgbClr val="01003B"/>
                </a:solidFill>
                <a:latin typeface="Cabin"/>
              </a:rPr>
              <a:t>sự</a:t>
            </a:r>
            <a:r>
              <a:rPr lang="en-US" sz="3100" dirty="0">
                <a:solidFill>
                  <a:srgbClr val="01003B"/>
                </a:solidFill>
                <a:latin typeface="Cabin"/>
              </a:rPr>
              <a:t> </a:t>
            </a:r>
            <a:r>
              <a:rPr lang="en-US" sz="3100" dirty="0" err="1">
                <a:solidFill>
                  <a:srgbClr val="01003B"/>
                </a:solidFill>
                <a:latin typeface="Cabin"/>
              </a:rPr>
              <a:t>chênh</a:t>
            </a:r>
            <a:r>
              <a:rPr lang="en-US" sz="3100" dirty="0">
                <a:solidFill>
                  <a:srgbClr val="01003B"/>
                </a:solidFill>
                <a:latin typeface="Cabin"/>
              </a:rPr>
              <a:t> </a:t>
            </a:r>
            <a:r>
              <a:rPr lang="en-US" sz="3100" dirty="0" err="1">
                <a:solidFill>
                  <a:srgbClr val="01003B"/>
                </a:solidFill>
                <a:latin typeface="Cabin"/>
              </a:rPr>
              <a:t>lệch</a:t>
            </a:r>
            <a:r>
              <a:rPr lang="en-US" sz="3100" dirty="0">
                <a:solidFill>
                  <a:srgbClr val="01003B"/>
                </a:solidFill>
                <a:latin typeface="Cabin"/>
              </a:rPr>
              <a:t> </a:t>
            </a:r>
            <a:r>
              <a:rPr lang="en-US" sz="3100" dirty="0" err="1">
                <a:solidFill>
                  <a:srgbClr val="01003B"/>
                </a:solidFill>
                <a:latin typeface="Cabin"/>
              </a:rPr>
              <a:t>áp</a:t>
            </a:r>
            <a:r>
              <a:rPr lang="en-US" sz="3100" dirty="0">
                <a:solidFill>
                  <a:srgbClr val="01003B"/>
                </a:solidFill>
                <a:latin typeface="Cabin"/>
              </a:rPr>
              <a:t> </a:t>
            </a:r>
            <a:r>
              <a:rPr lang="en-US" sz="3100" dirty="0" err="1">
                <a:solidFill>
                  <a:srgbClr val="01003B"/>
                </a:solidFill>
                <a:latin typeface="Cabin"/>
              </a:rPr>
              <a:t>suất</a:t>
            </a:r>
            <a:r>
              <a:rPr lang="en-US" sz="3100" dirty="0">
                <a:solidFill>
                  <a:srgbClr val="01003B"/>
                </a:solidFill>
                <a:latin typeface="Cabin"/>
              </a:rPr>
              <a:t> </a:t>
            </a:r>
            <a:r>
              <a:rPr lang="en-US" sz="3100" dirty="0" err="1">
                <a:solidFill>
                  <a:srgbClr val="01003B"/>
                </a:solidFill>
                <a:latin typeface="Cabin"/>
              </a:rPr>
              <a:t>bên</a:t>
            </a:r>
            <a:r>
              <a:rPr lang="en-US" sz="3100" dirty="0">
                <a:solidFill>
                  <a:srgbClr val="01003B"/>
                </a:solidFill>
                <a:latin typeface="Cabin"/>
              </a:rPr>
              <a:t> </a:t>
            </a:r>
            <a:r>
              <a:rPr lang="en-US" sz="3100" dirty="0" err="1">
                <a:solidFill>
                  <a:srgbClr val="01003B"/>
                </a:solidFill>
                <a:latin typeface="Cabin"/>
              </a:rPr>
              <a:t>trong</a:t>
            </a:r>
            <a:r>
              <a:rPr lang="en-US" sz="3100" dirty="0">
                <a:solidFill>
                  <a:srgbClr val="01003B"/>
                </a:solidFill>
                <a:latin typeface="Cabin"/>
              </a:rPr>
              <a:t> buồng </a:t>
            </a:r>
            <a:r>
              <a:rPr lang="en-US" sz="3100" dirty="0" err="1">
                <a:solidFill>
                  <a:srgbClr val="01003B"/>
                </a:solidFill>
                <a:latin typeface="Cabin"/>
              </a:rPr>
              <a:t>bơm</a:t>
            </a:r>
            <a:r>
              <a:rPr lang="en-US" sz="3100" dirty="0">
                <a:solidFill>
                  <a:srgbClr val="01003B"/>
                </a:solidFill>
                <a:latin typeface="Cabin"/>
              </a:rPr>
              <a:t>, van </a:t>
            </a:r>
            <a:r>
              <a:rPr lang="en-US" sz="3100" dirty="0" err="1">
                <a:solidFill>
                  <a:srgbClr val="01003B"/>
                </a:solidFill>
                <a:latin typeface="Cabin"/>
              </a:rPr>
              <a:t>lối</a:t>
            </a:r>
            <a:r>
              <a:rPr lang="en-US" sz="3100" dirty="0">
                <a:solidFill>
                  <a:srgbClr val="01003B"/>
                </a:solidFill>
                <a:latin typeface="Cabin"/>
              </a:rPr>
              <a:t> </a:t>
            </a:r>
            <a:r>
              <a:rPr lang="en-US" sz="3100" dirty="0" err="1">
                <a:solidFill>
                  <a:srgbClr val="01003B"/>
                </a:solidFill>
                <a:latin typeface="Cabin"/>
              </a:rPr>
              <a:t>vào</a:t>
            </a:r>
            <a:r>
              <a:rPr lang="en-US" sz="3100" dirty="0">
                <a:solidFill>
                  <a:srgbClr val="01003B"/>
                </a:solidFill>
                <a:latin typeface="Cabin"/>
              </a:rPr>
              <a:t> inlet </a:t>
            </a:r>
            <a:r>
              <a:rPr lang="en-US" sz="3100" dirty="0" err="1">
                <a:solidFill>
                  <a:srgbClr val="01003B"/>
                </a:solidFill>
                <a:latin typeface="Cabin"/>
              </a:rPr>
              <a:t>sẽ</a:t>
            </a:r>
            <a:r>
              <a:rPr lang="en-US" sz="3100" dirty="0">
                <a:solidFill>
                  <a:srgbClr val="01003B"/>
                </a:solidFill>
                <a:latin typeface="Cabin"/>
              </a:rPr>
              <a:t> </a:t>
            </a:r>
            <a:r>
              <a:rPr lang="en-US" sz="3100" dirty="0" err="1">
                <a:solidFill>
                  <a:srgbClr val="01003B"/>
                </a:solidFill>
                <a:latin typeface="Cabin"/>
              </a:rPr>
              <a:t>hút</a:t>
            </a:r>
            <a:r>
              <a:rPr lang="en-US" sz="3100" dirty="0">
                <a:solidFill>
                  <a:srgbClr val="01003B"/>
                </a:solidFill>
                <a:latin typeface="Cabin"/>
              </a:rPr>
              <a:t> </a:t>
            </a:r>
            <a:r>
              <a:rPr lang="en-US" sz="3100" dirty="0" err="1">
                <a:solidFill>
                  <a:srgbClr val="01003B"/>
                </a:solidFill>
                <a:latin typeface="Cabin"/>
              </a:rPr>
              <a:t>chất</a:t>
            </a:r>
            <a:r>
              <a:rPr lang="en-US" sz="3100" dirty="0">
                <a:solidFill>
                  <a:srgbClr val="01003B"/>
                </a:solidFill>
                <a:latin typeface="Cabin"/>
              </a:rPr>
              <a:t> </a:t>
            </a:r>
            <a:r>
              <a:rPr lang="en-US" sz="3100" dirty="0" err="1">
                <a:solidFill>
                  <a:srgbClr val="01003B"/>
                </a:solidFill>
                <a:latin typeface="Cabin"/>
              </a:rPr>
              <a:t>lỏng</a:t>
            </a:r>
            <a:r>
              <a:rPr lang="en-US" sz="3100" dirty="0">
                <a:solidFill>
                  <a:srgbClr val="01003B"/>
                </a:solidFill>
                <a:latin typeface="Cabin"/>
              </a:rPr>
              <a:t> </a:t>
            </a:r>
            <a:r>
              <a:rPr lang="en-US" sz="3100" dirty="0" err="1">
                <a:solidFill>
                  <a:srgbClr val="01003B"/>
                </a:solidFill>
                <a:latin typeface="Cabin"/>
              </a:rPr>
              <a:t>vào</a:t>
            </a:r>
            <a:r>
              <a:rPr lang="en-US" sz="3100" dirty="0">
                <a:solidFill>
                  <a:srgbClr val="01003B"/>
                </a:solidFill>
                <a:latin typeface="Cabin"/>
              </a:rPr>
              <a:t> (Supply mode).</a:t>
            </a:r>
          </a:p>
        </p:txBody>
      </p:sp>
      <p:sp>
        <p:nvSpPr>
          <p:cNvPr id="8" name="TextBox 8"/>
          <p:cNvSpPr txBox="1"/>
          <p:nvPr/>
        </p:nvSpPr>
        <p:spPr>
          <a:xfrm>
            <a:off x="1188547" y="6199900"/>
            <a:ext cx="9425968" cy="1616711"/>
          </a:xfrm>
          <a:prstGeom prst="rect">
            <a:avLst/>
          </a:prstGeom>
        </p:spPr>
        <p:txBody>
          <a:bodyPr lIns="0" tIns="0" rIns="0" bIns="0" rtlCol="0" anchor="t">
            <a:spAutoFit/>
          </a:bodyPr>
          <a:lstStyle/>
          <a:p>
            <a:pPr marL="669281" lvl="1" indent="-334641">
              <a:lnSpc>
                <a:spcPts val="4339"/>
              </a:lnSpc>
              <a:spcBef>
                <a:spcPct val="0"/>
              </a:spcBef>
              <a:buFont typeface="Arial"/>
              <a:buChar char="•"/>
            </a:pPr>
            <a:r>
              <a:rPr lang="en-US" sz="3099" dirty="0">
                <a:solidFill>
                  <a:srgbClr val="01003B"/>
                </a:solidFill>
                <a:latin typeface="Cabin"/>
              </a:rPr>
              <a:t>Sau </a:t>
            </a:r>
            <a:r>
              <a:rPr lang="en-US" sz="3099" dirty="0" err="1">
                <a:solidFill>
                  <a:srgbClr val="01003B"/>
                </a:solidFill>
                <a:latin typeface="Cabin"/>
              </a:rPr>
              <a:t>đó</a:t>
            </a:r>
            <a:r>
              <a:rPr lang="en-US" sz="3099" dirty="0">
                <a:solidFill>
                  <a:srgbClr val="01003B"/>
                </a:solidFill>
                <a:latin typeface="Cabin"/>
              </a:rPr>
              <a:t> </a:t>
            </a:r>
            <a:r>
              <a:rPr lang="en-US" sz="3099" dirty="0" err="1">
                <a:solidFill>
                  <a:srgbClr val="01003B"/>
                </a:solidFill>
                <a:latin typeface="Cabin"/>
              </a:rPr>
              <a:t>cấp</a:t>
            </a:r>
            <a:r>
              <a:rPr lang="en-US" sz="3099" dirty="0">
                <a:solidFill>
                  <a:srgbClr val="01003B"/>
                </a:solidFill>
                <a:latin typeface="Cabin"/>
              </a:rPr>
              <a:t> </a:t>
            </a:r>
            <a:r>
              <a:rPr lang="en-US" sz="3099" dirty="0" err="1">
                <a:solidFill>
                  <a:srgbClr val="01003B"/>
                </a:solidFill>
                <a:latin typeface="Cabin"/>
              </a:rPr>
              <a:t>điện</a:t>
            </a:r>
            <a:r>
              <a:rPr lang="en-US" sz="3099" dirty="0">
                <a:solidFill>
                  <a:srgbClr val="01003B"/>
                </a:solidFill>
                <a:latin typeface="Cabin"/>
              </a:rPr>
              <a:t> </a:t>
            </a:r>
            <a:r>
              <a:rPr lang="en-US" sz="3099" dirty="0" err="1">
                <a:solidFill>
                  <a:srgbClr val="01003B"/>
                </a:solidFill>
                <a:latin typeface="Cabin"/>
              </a:rPr>
              <a:t>áp</a:t>
            </a:r>
            <a:r>
              <a:rPr lang="en-US" sz="3099" dirty="0">
                <a:solidFill>
                  <a:srgbClr val="01003B"/>
                </a:solidFill>
                <a:latin typeface="Cabin"/>
              </a:rPr>
              <a:t> U2 </a:t>
            </a:r>
            <a:r>
              <a:rPr lang="en-US" sz="3099">
                <a:solidFill>
                  <a:srgbClr val="01003B"/>
                </a:solidFill>
                <a:latin typeface="Cabin"/>
              </a:rPr>
              <a:t>= +U</a:t>
            </a:r>
            <a:r>
              <a:rPr lang="en-US" sz="3099" dirty="0">
                <a:solidFill>
                  <a:srgbClr val="01003B"/>
                </a:solidFill>
                <a:latin typeface="Cabin"/>
              </a:rPr>
              <a:t>, PZT </a:t>
            </a:r>
            <a:r>
              <a:rPr lang="en-US" sz="3099" dirty="0" err="1">
                <a:solidFill>
                  <a:srgbClr val="01003B"/>
                </a:solidFill>
                <a:latin typeface="Cabin"/>
              </a:rPr>
              <a:t>sẽ</a:t>
            </a:r>
            <a:r>
              <a:rPr lang="en-US" sz="3099" dirty="0">
                <a:solidFill>
                  <a:srgbClr val="01003B"/>
                </a:solidFill>
                <a:latin typeface="Cabin"/>
              </a:rPr>
              <a:t> </a:t>
            </a:r>
            <a:r>
              <a:rPr lang="en-US" sz="3099" dirty="0" err="1">
                <a:solidFill>
                  <a:srgbClr val="01003B"/>
                </a:solidFill>
                <a:latin typeface="Cabin"/>
              </a:rPr>
              <a:t>biến</a:t>
            </a:r>
            <a:r>
              <a:rPr lang="en-US" sz="3099" dirty="0">
                <a:solidFill>
                  <a:srgbClr val="01003B"/>
                </a:solidFill>
                <a:latin typeface="Cabin"/>
              </a:rPr>
              <a:t> </a:t>
            </a:r>
            <a:r>
              <a:rPr lang="en-US" sz="3099" dirty="0" err="1">
                <a:solidFill>
                  <a:srgbClr val="01003B"/>
                </a:solidFill>
                <a:latin typeface="Cabin"/>
              </a:rPr>
              <a:t>dạng</a:t>
            </a:r>
            <a:r>
              <a:rPr lang="en-US" sz="3099" dirty="0">
                <a:solidFill>
                  <a:srgbClr val="01003B"/>
                </a:solidFill>
                <a:latin typeface="Cabin"/>
              </a:rPr>
              <a:t> </a:t>
            </a:r>
            <a:r>
              <a:rPr lang="en-US" sz="3099" dirty="0" err="1">
                <a:solidFill>
                  <a:srgbClr val="01003B"/>
                </a:solidFill>
                <a:latin typeface="Cabin"/>
              </a:rPr>
              <a:t>theo</a:t>
            </a:r>
            <a:r>
              <a:rPr lang="en-US" sz="3099" dirty="0">
                <a:solidFill>
                  <a:srgbClr val="01003B"/>
                </a:solidFill>
                <a:latin typeface="Cabin"/>
              </a:rPr>
              <a:t> </a:t>
            </a:r>
            <a:r>
              <a:rPr lang="en-US" sz="3099" dirty="0" err="1">
                <a:solidFill>
                  <a:srgbClr val="01003B"/>
                </a:solidFill>
                <a:latin typeface="Cabin"/>
              </a:rPr>
              <a:t>chiều</a:t>
            </a:r>
            <a:r>
              <a:rPr lang="en-US" sz="3099" dirty="0">
                <a:solidFill>
                  <a:srgbClr val="01003B"/>
                </a:solidFill>
                <a:latin typeface="Cabin"/>
              </a:rPr>
              <a:t> </a:t>
            </a:r>
            <a:r>
              <a:rPr lang="en-US" sz="3099" dirty="0" err="1">
                <a:solidFill>
                  <a:srgbClr val="01003B"/>
                </a:solidFill>
                <a:latin typeface="Cabin"/>
              </a:rPr>
              <a:t>ngược</a:t>
            </a:r>
            <a:r>
              <a:rPr lang="en-US" sz="3099" dirty="0">
                <a:solidFill>
                  <a:srgbClr val="01003B"/>
                </a:solidFill>
                <a:latin typeface="Cabin"/>
              </a:rPr>
              <a:t> </a:t>
            </a:r>
            <a:r>
              <a:rPr lang="en-US" sz="3099" dirty="0" err="1">
                <a:solidFill>
                  <a:srgbClr val="01003B"/>
                </a:solidFill>
                <a:latin typeface="Cabin"/>
              </a:rPr>
              <a:t>lại</a:t>
            </a:r>
            <a:r>
              <a:rPr lang="en-US" sz="3099" dirty="0">
                <a:solidFill>
                  <a:srgbClr val="01003B"/>
                </a:solidFill>
                <a:latin typeface="Cabin"/>
              </a:rPr>
              <a:t>, </a:t>
            </a:r>
            <a:r>
              <a:rPr lang="en-US" sz="3099" dirty="0" err="1">
                <a:solidFill>
                  <a:srgbClr val="01003B"/>
                </a:solidFill>
                <a:latin typeface="Cabin"/>
              </a:rPr>
              <a:t>làm</a:t>
            </a:r>
            <a:r>
              <a:rPr lang="en-US" sz="3099" dirty="0">
                <a:solidFill>
                  <a:srgbClr val="01003B"/>
                </a:solidFill>
                <a:latin typeface="Cabin"/>
              </a:rPr>
              <a:t> </a:t>
            </a:r>
            <a:r>
              <a:rPr lang="en-US" sz="3099" dirty="0" err="1">
                <a:solidFill>
                  <a:srgbClr val="01003B"/>
                </a:solidFill>
                <a:latin typeface="Cabin"/>
              </a:rPr>
              <a:t>tăng</a:t>
            </a:r>
            <a:r>
              <a:rPr lang="en-US" sz="3099" dirty="0">
                <a:solidFill>
                  <a:srgbClr val="01003B"/>
                </a:solidFill>
                <a:latin typeface="Cabin"/>
              </a:rPr>
              <a:t> </a:t>
            </a:r>
            <a:r>
              <a:rPr lang="en-US" sz="3099" dirty="0" err="1">
                <a:solidFill>
                  <a:srgbClr val="01003B"/>
                </a:solidFill>
                <a:latin typeface="Cabin"/>
              </a:rPr>
              <a:t>áp</a:t>
            </a:r>
            <a:r>
              <a:rPr lang="en-US" sz="3099" dirty="0">
                <a:solidFill>
                  <a:srgbClr val="01003B"/>
                </a:solidFill>
                <a:latin typeface="Cabin"/>
              </a:rPr>
              <a:t> </a:t>
            </a:r>
            <a:r>
              <a:rPr lang="en-US" sz="3099" dirty="0" err="1">
                <a:solidFill>
                  <a:srgbClr val="01003B"/>
                </a:solidFill>
                <a:latin typeface="Cabin"/>
              </a:rPr>
              <a:t>suất</a:t>
            </a:r>
            <a:r>
              <a:rPr lang="en-US" sz="3099" dirty="0">
                <a:solidFill>
                  <a:srgbClr val="01003B"/>
                </a:solidFill>
                <a:latin typeface="Cabin"/>
              </a:rPr>
              <a:t>, </a:t>
            </a:r>
            <a:r>
              <a:rPr lang="en-US" sz="3099" dirty="0" err="1">
                <a:solidFill>
                  <a:srgbClr val="01003B"/>
                </a:solidFill>
                <a:latin typeface="Cabin"/>
              </a:rPr>
              <a:t>chất</a:t>
            </a:r>
            <a:r>
              <a:rPr lang="en-US" sz="3099" dirty="0">
                <a:solidFill>
                  <a:srgbClr val="01003B"/>
                </a:solidFill>
                <a:latin typeface="Cabin"/>
              </a:rPr>
              <a:t> </a:t>
            </a:r>
            <a:r>
              <a:rPr lang="en-US" sz="3099" dirty="0" err="1">
                <a:solidFill>
                  <a:srgbClr val="01003B"/>
                </a:solidFill>
                <a:latin typeface="Cabin"/>
              </a:rPr>
              <a:t>lỏng</a:t>
            </a:r>
            <a:r>
              <a:rPr lang="en-US" sz="3099" dirty="0">
                <a:solidFill>
                  <a:srgbClr val="01003B"/>
                </a:solidFill>
                <a:latin typeface="Cabin"/>
              </a:rPr>
              <a:t> </a:t>
            </a:r>
            <a:r>
              <a:rPr lang="en-US" sz="3099" dirty="0" err="1">
                <a:solidFill>
                  <a:srgbClr val="01003B"/>
                </a:solidFill>
                <a:latin typeface="Cabin"/>
              </a:rPr>
              <a:t>sẽ</a:t>
            </a:r>
            <a:r>
              <a:rPr lang="en-US" sz="3099" dirty="0">
                <a:solidFill>
                  <a:srgbClr val="01003B"/>
                </a:solidFill>
                <a:latin typeface="Cabin"/>
              </a:rPr>
              <a:t> </a:t>
            </a:r>
            <a:r>
              <a:rPr lang="en-US" sz="3099" dirty="0" err="1">
                <a:solidFill>
                  <a:srgbClr val="01003B"/>
                </a:solidFill>
                <a:latin typeface="Cabin"/>
              </a:rPr>
              <a:t>bị</a:t>
            </a:r>
            <a:r>
              <a:rPr lang="en-US" sz="3099" dirty="0">
                <a:solidFill>
                  <a:srgbClr val="01003B"/>
                </a:solidFill>
                <a:latin typeface="Cabin"/>
              </a:rPr>
              <a:t> </a:t>
            </a:r>
            <a:r>
              <a:rPr lang="en-US" sz="3099" dirty="0" err="1">
                <a:solidFill>
                  <a:srgbClr val="01003B"/>
                </a:solidFill>
                <a:latin typeface="Cabin"/>
              </a:rPr>
              <a:t>đẩy</a:t>
            </a:r>
            <a:r>
              <a:rPr lang="en-US" sz="3099" dirty="0">
                <a:solidFill>
                  <a:srgbClr val="01003B"/>
                </a:solidFill>
                <a:latin typeface="Cabin"/>
              </a:rPr>
              <a:t> qua </a:t>
            </a:r>
            <a:r>
              <a:rPr lang="en-US" sz="3099" dirty="0" err="1">
                <a:solidFill>
                  <a:srgbClr val="01003B"/>
                </a:solidFill>
                <a:latin typeface="Cabin"/>
              </a:rPr>
              <a:t>lối</a:t>
            </a:r>
            <a:r>
              <a:rPr lang="en-US" sz="3099" dirty="0">
                <a:solidFill>
                  <a:srgbClr val="01003B"/>
                </a:solidFill>
                <a:latin typeface="Cabin"/>
              </a:rPr>
              <a:t> </a:t>
            </a:r>
            <a:r>
              <a:rPr lang="en-US" sz="3099" dirty="0" err="1">
                <a:solidFill>
                  <a:srgbClr val="01003B"/>
                </a:solidFill>
                <a:latin typeface="Cabin"/>
              </a:rPr>
              <a:t>ra</a:t>
            </a:r>
            <a:r>
              <a:rPr lang="en-US" sz="3099" dirty="0">
                <a:solidFill>
                  <a:srgbClr val="01003B"/>
                </a:solidFill>
                <a:latin typeface="Cabin"/>
              </a:rPr>
              <a:t> outlet (Pump mode).</a:t>
            </a:r>
          </a:p>
        </p:txBody>
      </p:sp>
      <p:sp>
        <p:nvSpPr>
          <p:cNvPr id="9" name="TextBox 9"/>
          <p:cNvSpPr txBox="1"/>
          <p:nvPr/>
        </p:nvSpPr>
        <p:spPr>
          <a:xfrm>
            <a:off x="17259300" y="8989060"/>
            <a:ext cx="213360" cy="481331"/>
          </a:xfrm>
          <a:prstGeom prst="rect">
            <a:avLst/>
          </a:prstGeom>
        </p:spPr>
        <p:txBody>
          <a:bodyPr lIns="0" tIns="0" rIns="0" bIns="0" rtlCol="0" anchor="t">
            <a:spAutoFit/>
          </a:bodyPr>
          <a:lstStyle/>
          <a:p>
            <a:pPr algn="ctr">
              <a:lnSpc>
                <a:spcPts val="3919"/>
              </a:lnSpc>
              <a:spcBef>
                <a:spcPct val="0"/>
              </a:spcBef>
            </a:pPr>
            <a:r>
              <a:rPr lang="en-US" sz="2799">
                <a:solidFill>
                  <a:srgbClr val="01003B"/>
                </a:solidFill>
                <a:latin typeface="IBM Plex Sans"/>
              </a:rPr>
              <a:t>8</a:t>
            </a:r>
          </a:p>
        </p:txBody>
      </p:sp>
      <p:sp>
        <p:nvSpPr>
          <p:cNvPr id="10" name="TextBox 10"/>
          <p:cNvSpPr txBox="1"/>
          <p:nvPr/>
        </p:nvSpPr>
        <p:spPr>
          <a:xfrm>
            <a:off x="1188547" y="2547071"/>
            <a:ext cx="9106274" cy="1063176"/>
          </a:xfrm>
          <a:prstGeom prst="rect">
            <a:avLst/>
          </a:prstGeom>
        </p:spPr>
        <p:txBody>
          <a:bodyPr lIns="0" tIns="0" rIns="0" bIns="0" rtlCol="0" anchor="t">
            <a:spAutoFit/>
          </a:bodyPr>
          <a:lstStyle/>
          <a:p>
            <a:pPr marL="669281" lvl="1" indent="-334641">
              <a:lnSpc>
                <a:spcPts val="4339"/>
              </a:lnSpc>
              <a:spcBef>
                <a:spcPct val="0"/>
              </a:spcBef>
              <a:buFont typeface="Arial"/>
              <a:buChar char="•"/>
            </a:pPr>
            <a:r>
              <a:rPr lang="en-US" sz="3099" dirty="0" err="1">
                <a:solidFill>
                  <a:srgbClr val="01003B"/>
                </a:solidFill>
                <a:latin typeface="Cabin"/>
              </a:rPr>
              <a:t>Nguyên</a:t>
            </a:r>
            <a:r>
              <a:rPr lang="en-US" sz="3099" dirty="0">
                <a:solidFill>
                  <a:srgbClr val="01003B"/>
                </a:solidFill>
                <a:latin typeface="Cabin"/>
              </a:rPr>
              <a:t> </a:t>
            </a:r>
            <a:r>
              <a:rPr lang="en-US" sz="3099" dirty="0" err="1">
                <a:solidFill>
                  <a:srgbClr val="01003B"/>
                </a:solidFill>
                <a:latin typeface="Cabin"/>
              </a:rPr>
              <a:t>lý</a:t>
            </a:r>
            <a:r>
              <a:rPr lang="en-US" sz="3099" dirty="0">
                <a:solidFill>
                  <a:srgbClr val="01003B"/>
                </a:solidFill>
                <a:latin typeface="Cabin"/>
              </a:rPr>
              <a:t> </a:t>
            </a:r>
            <a:r>
              <a:rPr lang="en-US" sz="3099" dirty="0" err="1">
                <a:solidFill>
                  <a:srgbClr val="01003B"/>
                </a:solidFill>
                <a:latin typeface="Cabin"/>
              </a:rPr>
              <a:t>hoạt</a:t>
            </a:r>
            <a:r>
              <a:rPr lang="en-US" sz="3099" dirty="0">
                <a:solidFill>
                  <a:srgbClr val="01003B"/>
                </a:solidFill>
                <a:latin typeface="Cabin"/>
              </a:rPr>
              <a:t> </a:t>
            </a:r>
            <a:r>
              <a:rPr lang="en-US" sz="3099" dirty="0" err="1">
                <a:solidFill>
                  <a:srgbClr val="01003B"/>
                </a:solidFill>
                <a:latin typeface="Cabin"/>
              </a:rPr>
              <a:t>động</a:t>
            </a:r>
            <a:r>
              <a:rPr lang="en-US" sz="3099" dirty="0">
                <a:solidFill>
                  <a:srgbClr val="01003B"/>
                </a:solidFill>
                <a:latin typeface="Cabin"/>
              </a:rPr>
              <a:t> </a:t>
            </a:r>
            <a:r>
              <a:rPr lang="en-US" sz="3099" dirty="0" err="1">
                <a:solidFill>
                  <a:srgbClr val="01003B"/>
                </a:solidFill>
                <a:latin typeface="Cabin"/>
              </a:rPr>
              <a:t>của</a:t>
            </a:r>
            <a:r>
              <a:rPr lang="en-US" sz="3099" dirty="0">
                <a:solidFill>
                  <a:srgbClr val="01003B"/>
                </a:solidFill>
                <a:latin typeface="Cabin"/>
              </a:rPr>
              <a:t> vi </a:t>
            </a:r>
            <a:r>
              <a:rPr lang="en-US" sz="3099" dirty="0" err="1">
                <a:solidFill>
                  <a:srgbClr val="01003B"/>
                </a:solidFill>
                <a:latin typeface="Cabin"/>
              </a:rPr>
              <a:t>bơm</a:t>
            </a:r>
            <a:r>
              <a:rPr lang="en-US" sz="3099" dirty="0">
                <a:solidFill>
                  <a:srgbClr val="01003B"/>
                </a:solidFill>
                <a:latin typeface="Cabin"/>
              </a:rPr>
              <a:t> </a:t>
            </a:r>
            <a:r>
              <a:rPr lang="en-US" sz="3099" dirty="0" err="1">
                <a:solidFill>
                  <a:srgbClr val="01003B"/>
                </a:solidFill>
                <a:latin typeface="Cabin"/>
              </a:rPr>
              <a:t>áp</a:t>
            </a:r>
            <a:r>
              <a:rPr lang="en-US" sz="3099" dirty="0">
                <a:solidFill>
                  <a:srgbClr val="01003B"/>
                </a:solidFill>
                <a:latin typeface="Cabin"/>
              </a:rPr>
              <a:t> </a:t>
            </a:r>
            <a:r>
              <a:rPr lang="en-US" sz="3099" dirty="0" err="1">
                <a:solidFill>
                  <a:srgbClr val="01003B"/>
                </a:solidFill>
                <a:latin typeface="Cabin"/>
              </a:rPr>
              <a:t>điện</a:t>
            </a:r>
            <a:r>
              <a:rPr lang="en-US" sz="3099" dirty="0">
                <a:solidFill>
                  <a:srgbClr val="01003B"/>
                </a:solidFill>
                <a:latin typeface="Cabin"/>
              </a:rPr>
              <a:t> </a:t>
            </a:r>
            <a:r>
              <a:rPr lang="en-US" sz="3099" dirty="0" err="1">
                <a:solidFill>
                  <a:srgbClr val="01003B"/>
                </a:solidFill>
                <a:latin typeface="Cabin"/>
              </a:rPr>
              <a:t>dựa</a:t>
            </a:r>
            <a:r>
              <a:rPr lang="en-US" sz="3099" dirty="0">
                <a:solidFill>
                  <a:srgbClr val="01003B"/>
                </a:solidFill>
                <a:latin typeface="Cabin"/>
              </a:rPr>
              <a:t> </a:t>
            </a:r>
            <a:r>
              <a:rPr lang="en-US" sz="3099" dirty="0" err="1">
                <a:solidFill>
                  <a:srgbClr val="01003B"/>
                </a:solidFill>
                <a:latin typeface="Cabin"/>
              </a:rPr>
              <a:t>trên</a:t>
            </a:r>
            <a:r>
              <a:rPr lang="en-US" sz="3099" dirty="0">
                <a:solidFill>
                  <a:srgbClr val="01003B"/>
                </a:solidFill>
                <a:latin typeface="Cabin"/>
              </a:rPr>
              <a:t> </a:t>
            </a:r>
            <a:r>
              <a:rPr lang="en-US" sz="3099" dirty="0" err="1">
                <a:solidFill>
                  <a:srgbClr val="01003B"/>
                </a:solidFill>
                <a:latin typeface="Cabin"/>
              </a:rPr>
              <a:t>sự</a:t>
            </a:r>
            <a:r>
              <a:rPr lang="en-US" sz="3099" dirty="0">
                <a:solidFill>
                  <a:srgbClr val="01003B"/>
                </a:solidFill>
                <a:latin typeface="Cabin"/>
              </a:rPr>
              <a:t> </a:t>
            </a:r>
            <a:r>
              <a:rPr lang="en-US" sz="3099" dirty="0" err="1">
                <a:solidFill>
                  <a:srgbClr val="01003B"/>
                </a:solidFill>
                <a:latin typeface="Cabin"/>
              </a:rPr>
              <a:t>biến</a:t>
            </a:r>
            <a:r>
              <a:rPr lang="en-US" sz="3099" dirty="0">
                <a:solidFill>
                  <a:srgbClr val="01003B"/>
                </a:solidFill>
                <a:latin typeface="Cabin"/>
              </a:rPr>
              <a:t> </a:t>
            </a:r>
            <a:r>
              <a:rPr lang="en-US" sz="3099" dirty="0" err="1">
                <a:solidFill>
                  <a:srgbClr val="01003B"/>
                </a:solidFill>
                <a:latin typeface="Cabin"/>
              </a:rPr>
              <a:t>đổi</a:t>
            </a:r>
            <a:r>
              <a:rPr lang="en-US" sz="3099" dirty="0">
                <a:solidFill>
                  <a:srgbClr val="01003B"/>
                </a:solidFill>
                <a:latin typeface="Cabin"/>
              </a:rPr>
              <a:t> </a:t>
            </a:r>
            <a:r>
              <a:rPr lang="en-US" sz="3099" dirty="0" err="1">
                <a:solidFill>
                  <a:srgbClr val="01003B"/>
                </a:solidFill>
                <a:latin typeface="Cabin"/>
              </a:rPr>
              <a:t>cơ</a:t>
            </a:r>
            <a:r>
              <a:rPr lang="en-US" sz="3099" dirty="0">
                <a:solidFill>
                  <a:srgbClr val="01003B"/>
                </a:solidFill>
                <a:latin typeface="Cabin"/>
              </a:rPr>
              <a:t> </a:t>
            </a:r>
            <a:r>
              <a:rPr lang="en-US" sz="3099" dirty="0" err="1">
                <a:solidFill>
                  <a:srgbClr val="01003B"/>
                </a:solidFill>
                <a:latin typeface="Cabin"/>
              </a:rPr>
              <a:t>học</a:t>
            </a:r>
            <a:r>
              <a:rPr lang="en-US" sz="3099" dirty="0">
                <a:solidFill>
                  <a:srgbClr val="01003B"/>
                </a:solidFill>
                <a:latin typeface="Cabin"/>
              </a:rPr>
              <a:t> </a:t>
            </a:r>
            <a:r>
              <a:rPr lang="en-US" sz="3099" dirty="0" err="1">
                <a:solidFill>
                  <a:srgbClr val="01003B"/>
                </a:solidFill>
                <a:latin typeface="Cabin"/>
              </a:rPr>
              <a:t>của</a:t>
            </a:r>
            <a:r>
              <a:rPr lang="en-US" sz="3099" dirty="0">
                <a:solidFill>
                  <a:srgbClr val="01003B"/>
                </a:solidFill>
                <a:latin typeface="Cabin"/>
              </a:rPr>
              <a:t> </a:t>
            </a:r>
            <a:r>
              <a:rPr lang="en-US" sz="3099" dirty="0" err="1">
                <a:solidFill>
                  <a:srgbClr val="01003B"/>
                </a:solidFill>
                <a:latin typeface="Cabin"/>
              </a:rPr>
              <a:t>vật</a:t>
            </a:r>
            <a:r>
              <a:rPr lang="en-US" sz="3099" dirty="0">
                <a:solidFill>
                  <a:srgbClr val="01003B"/>
                </a:solidFill>
                <a:latin typeface="Cabin"/>
              </a:rPr>
              <a:t> </a:t>
            </a:r>
            <a:r>
              <a:rPr lang="en-US" sz="3099" dirty="0" err="1">
                <a:solidFill>
                  <a:srgbClr val="01003B"/>
                </a:solidFill>
                <a:latin typeface="Cabin"/>
              </a:rPr>
              <a:t>liệu</a:t>
            </a:r>
            <a:r>
              <a:rPr lang="en-US" sz="3099" dirty="0">
                <a:solidFill>
                  <a:srgbClr val="01003B"/>
                </a:solidFill>
                <a:latin typeface="Cabin"/>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987</Words>
  <Application>Microsoft Office PowerPoint</Application>
  <PresentationFormat>Custom</PresentationFormat>
  <Paragraphs>102</Paragraphs>
  <Slides>19</Slides>
  <Notes>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Cabin Bold</vt:lpstr>
      <vt:lpstr>IBM Plex Sans Bold Italics</vt:lpstr>
      <vt:lpstr>Times New Roman</vt:lpstr>
      <vt:lpstr>Cabin</vt:lpstr>
      <vt:lpstr>Calibri</vt:lpstr>
      <vt:lpstr>Arial</vt:lpstr>
      <vt:lpstr>IBM Plex Sans</vt:lpstr>
      <vt:lpstr>Be Vietnam Ultra-Bold</vt:lpstr>
      <vt:lpstr>IBM Plex Sans Bold</vt:lpstr>
      <vt:lpstr>Faustina</vt:lpstr>
      <vt:lpstr>Alegreya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Micropump - Piezoelectric</dc:title>
  <dc:creator>Admin</dc:creator>
  <cp:lastModifiedBy>Nhi Vũ</cp:lastModifiedBy>
  <cp:revision>29</cp:revision>
  <dcterms:created xsi:type="dcterms:W3CDTF">2006-08-16T00:00:00Z</dcterms:created>
  <dcterms:modified xsi:type="dcterms:W3CDTF">2023-12-08T04:58:01Z</dcterms:modified>
  <dc:identifier>DAF176Y6Hzo</dc:identifier>
</cp:coreProperties>
</file>